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2"/>
  </p:sldMasterIdLst>
  <p:notesMasterIdLst>
    <p:notesMasterId r:id="rId21"/>
  </p:notesMasterIdLst>
  <p:handoutMasterIdLst>
    <p:handoutMasterId r:id="rId22"/>
  </p:handoutMasterIdLst>
  <p:sldIdLst>
    <p:sldId id="256" r:id="rId3"/>
    <p:sldId id="269" r:id="rId4"/>
    <p:sldId id="264" r:id="rId5"/>
    <p:sldId id="281" r:id="rId6"/>
    <p:sldId id="282" r:id="rId7"/>
    <p:sldId id="284" r:id="rId8"/>
    <p:sldId id="267" r:id="rId9"/>
    <p:sldId id="268" r:id="rId10"/>
    <p:sldId id="258" r:id="rId11"/>
    <p:sldId id="270" r:id="rId12"/>
    <p:sldId id="271" r:id="rId13"/>
    <p:sldId id="276" r:id="rId14"/>
    <p:sldId id="273" r:id="rId15"/>
    <p:sldId id="274" r:id="rId16"/>
    <p:sldId id="275" r:id="rId17"/>
    <p:sldId id="277" r:id="rId18"/>
    <p:sldId id="278" r:id="rId19"/>
    <p:sldId id="279" r:id="rId20"/>
  </p:sldIdLst>
  <p:sldSz cx="9144000" cy="6858000" type="screen4x3"/>
  <p:notesSz cx="7010400" cy="92964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4660"/>
  </p:normalViewPr>
  <p:slideViewPr>
    <p:cSldViewPr>
      <p:cViewPr varScale="1">
        <p:scale>
          <a:sx n="104" d="100"/>
          <a:sy n="104" d="100"/>
        </p:scale>
        <p:origin x="-1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1440" tIns="45720" rIns="91440" bIns="45720" rtlCol="0"/>
          <a:lstStyle>
            <a:lvl1pPr algn="r">
              <a:defRPr sz="1200"/>
            </a:lvl1pPr>
          </a:lstStyle>
          <a:p>
            <a:fld id="{E4E10108-D463-431C-A596-A3D07E282750}" type="datetimeFigureOut">
              <a:rPr lang="en-US" smtClean="0"/>
              <a:pPr/>
              <a:t>9/24/2014</a:t>
            </a:fld>
            <a:endParaRPr lang="en-US"/>
          </a:p>
        </p:txBody>
      </p:sp>
      <p:sp>
        <p:nvSpPr>
          <p:cNvPr id="4" name="Footer Placeholder 3"/>
          <p:cNvSpPr>
            <a:spLocks noGrp="1"/>
          </p:cNvSpPr>
          <p:nvPr>
            <p:ph type="ftr" sz="quarter" idx="2"/>
          </p:nvPr>
        </p:nvSpPr>
        <p:spPr>
          <a:xfrm>
            <a:off x="0" y="8829968"/>
            <a:ext cx="3037840" cy="46643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8"/>
            <a:ext cx="3037840" cy="466433"/>
          </a:xfrm>
          <a:prstGeom prst="rect">
            <a:avLst/>
          </a:prstGeom>
        </p:spPr>
        <p:txBody>
          <a:bodyPr vert="horz" lIns="91440" tIns="45720" rIns="91440" bIns="45720" rtlCol="0" anchor="b"/>
          <a:lstStyle>
            <a:lvl1pPr algn="r">
              <a:defRPr sz="1200"/>
            </a:lvl1pPr>
          </a:lstStyle>
          <a:p>
            <a:fld id="{1F377ACE-40F2-4C0B-A36B-2BBB32C9EDA7}" type="slidenum">
              <a:rPr lang="en-US" smtClean="0"/>
              <a:pPr/>
              <a:t>‹#›</a:t>
            </a:fld>
            <a:endParaRPr lang="en-US"/>
          </a:p>
        </p:txBody>
      </p:sp>
    </p:spTree>
    <p:extLst>
      <p:ext uri="{BB962C8B-B14F-4D97-AF65-F5344CB8AC3E}">
        <p14:creationId xmlns="" xmlns:p14="http://schemas.microsoft.com/office/powerpoint/2010/main" val="7627827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rtlCol="0"/>
          <a:lstStyle>
            <a:lvl1pPr algn="r">
              <a:defRPr sz="1200"/>
            </a:lvl1pPr>
          </a:lstStyle>
          <a:p>
            <a:fld id="{2447E72A-D913-4DC2-9E0A-E520CE8FCC86}" type="datetimeFigureOut">
              <a:rPr lang="en-US" smtClean="0"/>
              <a:pPr/>
              <a:t>9/24/2014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rtlCol="0" anchor="b"/>
          <a:lstStyle>
            <a:lvl1pPr algn="r">
              <a:defRPr sz="1200"/>
            </a:lvl1pPr>
          </a:lstStyle>
          <a:p>
            <a:fld id="{A5D78FC6-CE17-4259-A63C-DDFC12E048FC}" type="slidenum">
              <a:rPr lang="en-US" smtClean="0"/>
              <a:pPr/>
              <a:t>‹#›</a:t>
            </a:fld>
            <a:endParaRPr lang="en-US"/>
          </a:p>
        </p:txBody>
      </p:sp>
    </p:spTree>
    <p:extLst>
      <p:ext uri="{BB962C8B-B14F-4D97-AF65-F5344CB8AC3E}">
        <p14:creationId xmlns="" xmlns:p14="http://schemas.microsoft.com/office/powerpoint/2010/main" val="2873386857"/>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a:t>
            </a:fld>
            <a:endParaRPr lang="en-US"/>
          </a:p>
        </p:txBody>
      </p:sp>
    </p:spTree>
    <p:extLst>
      <p:ext uri="{BB962C8B-B14F-4D97-AF65-F5344CB8AC3E}">
        <p14:creationId xmlns="" xmlns:p14="http://schemas.microsoft.com/office/powerpoint/2010/main" val="4275663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 schedule design for optional periods of time/objectives.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3</a:t>
            </a:fld>
            <a:endParaRPr lang="en-US"/>
          </a:p>
        </p:txBody>
      </p:sp>
    </p:spTree>
    <p:extLst>
      <p:ext uri="{BB962C8B-B14F-4D97-AF65-F5344CB8AC3E}">
        <p14:creationId xmlns="" xmlns:p14="http://schemas.microsoft.com/office/powerpoint/2010/main" val="3745098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5</a:t>
            </a:fld>
            <a:endParaRPr lang="en-US"/>
          </a:p>
        </p:txBody>
      </p:sp>
    </p:spTree>
    <p:extLst>
      <p:ext uri="{BB962C8B-B14F-4D97-AF65-F5344CB8AC3E}">
        <p14:creationId xmlns="" xmlns:p14="http://schemas.microsoft.com/office/powerpoint/2010/main" val="1954696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Introductory notes.</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7</a:t>
            </a:fld>
            <a:endParaRPr lang="en-US"/>
          </a:p>
        </p:txBody>
      </p:sp>
    </p:spTree>
    <p:extLst>
      <p:ext uri="{BB962C8B-B14F-4D97-AF65-F5344CB8AC3E}">
        <p14:creationId xmlns="" xmlns:p14="http://schemas.microsoft.com/office/powerpoint/2010/main" val="37242856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Objectives</a:t>
            </a:r>
            <a:r>
              <a:rPr lang="en-US" baseline="0" dirty="0" smtClean="0"/>
              <a:t> for instruction and expected results and/or skills developed from learning.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8</a:t>
            </a:fld>
            <a:endParaRPr lang="en-US"/>
          </a:p>
        </p:txBody>
      </p:sp>
    </p:spTree>
    <p:extLst>
      <p:ext uri="{BB962C8B-B14F-4D97-AF65-F5344CB8AC3E}">
        <p14:creationId xmlns="" xmlns:p14="http://schemas.microsoft.com/office/powerpoint/2010/main" val="24603557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Relative </a:t>
            </a:r>
            <a:r>
              <a:rPr lang="en-US" baseline="0" dirty="0" smtClean="0"/>
              <a:t>vocabulary list. </a:t>
            </a:r>
            <a:endParaRPr lang="en-US"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9</a:t>
            </a:fld>
            <a:endParaRPr lang="en-US"/>
          </a:p>
        </p:txBody>
      </p:sp>
    </p:spTree>
    <p:extLst>
      <p:ext uri="{BB962C8B-B14F-4D97-AF65-F5344CB8AC3E}">
        <p14:creationId xmlns="" xmlns:p14="http://schemas.microsoft.com/office/powerpoint/2010/main" val="30734368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lum bright="42000" contrast="-68000"/>
          </a:blip>
          <a:srcRect/>
          <a:stretch>
            <a:fillRect l="-30000" t="-20000" r="-2000" b="12000"/>
          </a:stretch>
        </a:blip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a:fld id="{743653DA-8BF4-4869-96FE-9BCF43372D46}" type="datetime8">
              <a:rPr lang="en-US" smtClean="0"/>
              <a:pPr algn="ctr"/>
              <a:t>9/24/2014 10:49 AM</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a:endParaRPr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2AC53DF-4216-466D-99A7-94400E6C2A25}" type="slidenum">
              <a:rPr lang="en-US" smtClean="0"/>
              <a:pPr/>
              <a:t>‹#›</a:t>
            </a:fld>
            <a:endParaRPr lang="en-US" dirty="0">
              <a:solidFill>
                <a:schemeClr val="tx2"/>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3816DF-213E-421B-92D3-C068DBB023D6}" type="datetime8">
              <a:rPr lang="en-US" smtClean="0">
                <a:solidFill>
                  <a:schemeClr val="tx2"/>
                </a:solidFill>
              </a:rPr>
              <a:pPr/>
              <a:t>9/24/2014 10:49 AM</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AC53DF-4216-466D-99A7-94400E6C2A25}" type="slidenum">
              <a:rPr lang="en-US" sz="1200" smtClean="0">
                <a:solidFill>
                  <a:schemeClr val="tx2"/>
                </a:solidFill>
              </a: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553200" y="6248402"/>
            <a:ext cx="2209800" cy="365125"/>
          </a:xfrm>
        </p:spPr>
        <p:txBody>
          <a:bodyPr/>
          <a:lstStyle/>
          <a:p>
            <a:fld id="{8D3816DF-213E-421B-92D3-C068DBB023D6}" type="datetime8">
              <a:rPr lang="en-US" smtClean="0">
                <a:solidFill>
                  <a:schemeClr val="tx2"/>
                </a:solidFill>
              </a:rPr>
              <a:pPr/>
              <a:t>9/24/2014 10:49 AM</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2AC53DF-4216-466D-99A7-94400E6C2A25}" type="slidenum">
              <a:rPr lang="en-US" sz="1200" smtClean="0">
                <a:solidFill>
                  <a:schemeClr val="tx2"/>
                </a:solidFill>
              </a: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B7129108-AC8D-4212-9283-60D9E99BF07A}" type="datetime8">
              <a:rPr lang="en-US" smtClean="0"/>
              <a:pPr/>
              <a:t>9/24/2014 10:49 AM</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dirty="0"/>
          </a:p>
        </p:txBody>
      </p:sp>
      <p:sp>
        <p:nvSpPr>
          <p:cNvPr id="12" name="Date Placeholder 11"/>
          <p:cNvSpPr>
            <a:spLocks noGrp="1"/>
          </p:cNvSpPr>
          <p:nvPr>
            <p:ph type="dt" sz="half" idx="10"/>
          </p:nvPr>
        </p:nvSpPr>
        <p:spPr/>
        <p:txBody>
          <a:bodyPr/>
          <a:lstStyle/>
          <a:p>
            <a:fld id="{B6DED3D3-6235-4F4C-B439-DF277FB555A7}" type="datetime8">
              <a:rPr lang="en-US" smtClean="0"/>
              <a:pPr/>
              <a:t>9/24/2014 10:49 AM</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a:fld id="{1AD93096-5B34-4342-9326-69289CEAE4C2}" type="slidenum">
              <a:rPr lang="en-US" smtClean="0"/>
              <a:pPr algn="ctr"/>
              <a:t>‹#›</a:t>
            </a:fld>
            <a:endParaRPr lang="en-US" sz="2400" dirty="0">
              <a:solidFill>
                <a:srgbClr val="FFFFFF"/>
              </a:solidFill>
            </a:endParaRPr>
          </a:p>
        </p:txBody>
      </p:sp>
      <p:sp>
        <p:nvSpPr>
          <p:cNvPr id="14" name="Footer Placeholder 13"/>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5"/>
          </p:nvPr>
        </p:nvSpPr>
        <p:spPr/>
        <p:txBody>
          <a:bodyPr rtlCol="0"/>
          <a:lstStyle/>
          <a:p>
            <a:fld id="{3B5F1E3E-4B2F-4895-B65E-28B2E64F39F6}" type="datetime8">
              <a:rPr lang="en-US" smtClean="0"/>
              <a:pPr/>
              <a:t>9/24/2014 10:49 AM</a:t>
            </a:fld>
            <a:endParaRPr lang="en-US"/>
          </a:p>
        </p:txBody>
      </p:sp>
      <p:sp>
        <p:nvSpPr>
          <p:cNvPr id="10" name="Slide Number Placeholder 9"/>
          <p:cNvSpPr>
            <a:spLocks noGrp="1"/>
          </p:cNvSpPr>
          <p:nvPr>
            <p:ph type="sldNum" sz="quarter" idx="16"/>
          </p:nvPr>
        </p:nvSpPr>
        <p:spPr/>
        <p:txBody>
          <a:bodyPr rtlCol="0"/>
          <a:lstStyle/>
          <a:p>
            <a:pPr algn="ctr"/>
            <a:fld id="{1AD93096-5B34-4342-9326-69289CEAE4C2}" type="slidenum">
              <a:rPr lang="en-US" smtClean="0"/>
              <a:pPr algn="ct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lang="en-US" smtClean="0"/>
              <a:t>Click to edit Master title style</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5"/>
          </p:nvPr>
        </p:nvSpPr>
        <p:spPr/>
        <p:txBody>
          <a:bodyPr rtlCol="0"/>
          <a:lstStyle/>
          <a:p>
            <a:fld id="{63085435-8225-4333-BFFA-0096413F0D76}" type="datetime8">
              <a:rPr lang="en-US" smtClean="0"/>
              <a:pPr/>
              <a:t>9/24/2014 10:49 AM</a:t>
            </a:fld>
            <a:endParaRPr lang="en-US"/>
          </a:p>
        </p:txBody>
      </p:sp>
      <p:sp>
        <p:nvSpPr>
          <p:cNvPr id="12" name="Slide Number Placeholder 11"/>
          <p:cNvSpPr>
            <a:spLocks noGrp="1"/>
          </p:cNvSpPr>
          <p:nvPr>
            <p:ph type="sldNum" sz="quarter" idx="16"/>
          </p:nvPr>
        </p:nvSpPr>
        <p:spPr/>
        <p:txBody>
          <a:bodyPr rtlCol="0"/>
          <a:lstStyle/>
          <a:p>
            <a:pPr algn="ctr"/>
            <a:fld id="{1AD93096-5B34-4342-9326-69289CEAE4C2}" type="slidenum">
              <a:rPr lang="en-US" smtClean="0"/>
              <a:pPr algn="ct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83C494-2A87-468C-A21B-CB14FB9ABB00}" type="datetime8">
              <a:rPr lang="en-US" smtClean="0"/>
              <a:pPr/>
              <a:t>9/24/2014 10:49 AM</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180FA0-5B31-4864-A2BB-719EA5A679C6}" type="datetime8">
              <a:rPr lang="en-US" smtClean="0"/>
              <a:pPr/>
              <a:t>9/24/2014 10:49 AM</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AD93096-5B34-4342-9326-69289CEAE4C2}" type="slidenum">
              <a:rPr lang="en-US" smtClean="0"/>
              <a:pPr/>
              <a:t>‹#›</a:t>
            </a:fld>
            <a:endParaRPr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4BECC0C8-36B8-442A-833D-B6AACE86BB77}" type="datetime8">
              <a:rPr lang="en-US" smtClean="0"/>
              <a:pPr/>
              <a:t>9/24/2014 10:49 AM</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a:t>
            </a:fld>
            <a:endParaRPr lang="en-US" dirty="0">
              <a:solidFill>
                <a:srgbClr val="FFFFFF"/>
              </a:solidFill>
            </a:endParaRP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sm_pencil.png"/>
          <p:cNvPicPr>
            <a:picLocks noChangeAspect="1"/>
          </p:cNvPicPr>
          <p:nvPr userDrawn="1"/>
        </p:nvPicPr>
        <p:blipFill>
          <a:blip r:embed="rId2" cstate="print"/>
          <a:stretch>
            <a:fillRect/>
          </a:stretch>
        </p:blipFill>
        <p:spPr>
          <a:xfrm>
            <a:off x="612648" y="1755648"/>
            <a:ext cx="1615307" cy="2145615"/>
          </a:xfrm>
          <a:prstGeom prst="rect">
            <a:avLst/>
          </a:prstGeom>
          <a:ln w="50800" cap="sq" cmpd="dbl">
            <a:solidFill>
              <a:schemeClr val="accent2"/>
            </a:solidFill>
            <a:miter lim="800000"/>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lang="en-US" smtClean="0"/>
              <a:t>Click to edit Master title style</a:t>
            </a:r>
            <a:endParaRPr lang="en-US" dirty="0"/>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2" name="Date Placeholder 11"/>
          <p:cNvSpPr>
            <a:spLocks noGrp="1"/>
          </p:cNvSpPr>
          <p:nvPr>
            <p:ph type="dt" sz="half" idx="10"/>
          </p:nvPr>
        </p:nvSpPr>
        <p:spPr>
          <a:xfrm>
            <a:off x="6248400" y="6248400"/>
            <a:ext cx="2667000" cy="365125"/>
          </a:xfrm>
        </p:spPr>
        <p:txBody>
          <a:bodyPr rtlCol="0"/>
          <a:lstStyle/>
          <a:p>
            <a:fld id="{51E20EC5-AC53-4169-941E-EDF10CD23748}" type="datetime8">
              <a:rPr lang="en-US" smtClean="0"/>
              <a:pPr/>
              <a:t>9/24/2014 10:49 AM</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a:fld id="{1AD93096-5B34-4342-9326-69289CEAE4C2}" type="slidenum">
              <a:rPr lang="en-US" smtClean="0"/>
              <a:pPr algn="ctr"/>
              <a:t>‹#›</a:t>
            </a:fld>
            <a:endParaRPr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lang="en-US" smtClean="0"/>
              <a:t>Click to edit Master title style</a:t>
            </a:r>
            <a:endParaRPr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a:defRPr sz="1400">
                <a:solidFill>
                  <a:schemeClr val="tx2"/>
                </a:solidFill>
              </a:defRPr>
            </a:lvl1pPr>
          </a:lstStyle>
          <a:p>
            <a:fld id="{8D3816DF-213E-421B-92D3-C068DBB023D6}" type="datetime8">
              <a:rPr lang="en-US" smtClean="0">
                <a:solidFill>
                  <a:schemeClr val="tx2"/>
                </a:solidFill>
              </a:rPr>
              <a:pPr/>
              <a:t>9/24/2014 10:49 AM</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a:defRPr sz="1400">
                <a:solidFill>
                  <a:schemeClr val="tx2"/>
                </a:solidFill>
              </a:defRPr>
            </a:lvl1pPr>
          </a:lstStyle>
          <a:p>
            <a:pPr algn="r"/>
            <a:endParaRPr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a:defRPr sz="1400" b="1">
                <a:solidFill>
                  <a:srgbClr val="FFFFFF"/>
                </a:solidFill>
              </a:defRPr>
            </a:lvl1pPr>
          </a:lstStyle>
          <a:p>
            <a:pPr algn="ctr"/>
            <a:fld id="{72AC53DF-4216-466D-99A7-94400E6C2A25}" type="slidenum">
              <a:rPr lang="en-US" sz="1200" smtClean="0">
                <a:solidFill>
                  <a:schemeClr val="tx2"/>
                </a:solidFill>
              </a:rPr>
              <a:pPr algn="ctr"/>
              <a:t>‹#›</a:t>
            </a:fld>
            <a:endParaRPr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rtl="0" eaLnBrk="1" latinLnBrk="0" hangingPunct="1">
        <a:spcBef>
          <a:spcPct val="0"/>
        </a:spcBef>
        <a:buNone/>
        <a:defRPr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9.gif"/><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slide" Target="slide5.xml"/></Relationships>
</file>

<file path=ppt/slides/_rels/slide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0" y="2060848"/>
            <a:ext cx="8964488" cy="3960440"/>
          </a:xfrm>
        </p:spPr>
        <p:txBody>
          <a:bodyPr>
            <a:noAutofit/>
          </a:bodyPr>
          <a:lstStyle/>
          <a:p>
            <a:pPr algn="ctr"/>
            <a:r>
              <a:rPr lang="en-US" sz="13800" b="1" dirty="0" smtClean="0">
                <a:solidFill>
                  <a:srgbClr val="FF0000"/>
                </a:solidFill>
              </a:rPr>
              <a:t/>
            </a:r>
            <a:br>
              <a:rPr lang="en-US" sz="13800" b="1" dirty="0" smtClean="0">
                <a:solidFill>
                  <a:srgbClr val="FF0000"/>
                </a:solidFill>
              </a:rPr>
            </a:br>
            <a:r>
              <a:rPr lang="en-US" sz="13800" b="1" dirty="0" smtClean="0">
                <a:solidFill>
                  <a:srgbClr val="FF0000"/>
                </a:solidFill>
              </a:rPr>
              <a:t/>
            </a:r>
            <a:br>
              <a:rPr lang="en-US" sz="13800" b="1" dirty="0" smtClean="0">
                <a:solidFill>
                  <a:srgbClr val="FF0000"/>
                </a:solidFill>
              </a:rPr>
            </a:br>
            <a:r>
              <a:rPr lang="en-US" sz="13800" b="1" dirty="0" smtClean="0">
                <a:solidFill>
                  <a:srgbClr val="FF0000"/>
                </a:solidFill>
              </a:rPr>
              <a:t/>
            </a:r>
            <a:br>
              <a:rPr lang="en-US" sz="13800" b="1" dirty="0" smtClean="0">
                <a:solidFill>
                  <a:srgbClr val="FF0000"/>
                </a:solidFill>
              </a:rPr>
            </a:br>
            <a:r>
              <a:rPr lang="en-US" sz="16600" b="1" dirty="0" smtClean="0">
                <a:solidFill>
                  <a:srgbClr val="FF0000"/>
                </a:solidFill>
              </a:rPr>
              <a:t>MYP </a:t>
            </a:r>
            <a:br>
              <a:rPr lang="en-US" sz="16600" b="1" dirty="0" smtClean="0">
                <a:solidFill>
                  <a:srgbClr val="FF0000"/>
                </a:solidFill>
              </a:rPr>
            </a:br>
            <a:r>
              <a:rPr lang="en-US" sz="16600" b="1" dirty="0" smtClean="0">
                <a:solidFill>
                  <a:srgbClr val="FF0000"/>
                </a:solidFill>
              </a:rPr>
              <a:t>DESIGN</a:t>
            </a:r>
            <a:r>
              <a:rPr lang="en-US" sz="6600" dirty="0" smtClean="0">
                <a:solidFill>
                  <a:schemeClr val="accent1">
                    <a:lumMod val="75000"/>
                  </a:schemeClr>
                </a:solidFill>
              </a:rPr>
              <a:t/>
            </a:r>
            <a:br>
              <a:rPr lang="en-US" sz="6600" dirty="0" smtClean="0">
                <a:solidFill>
                  <a:schemeClr val="accent1">
                    <a:lumMod val="75000"/>
                  </a:schemeClr>
                </a:solidFill>
              </a:rPr>
            </a:br>
            <a:endParaRPr lang="en-US" sz="80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Command terms:</a:t>
            </a:r>
            <a:r>
              <a:rPr lang="en-US" dirty="0"/>
              <a:t/>
            </a:r>
            <a:br>
              <a:rPr lang="en-US" dirty="0"/>
            </a:br>
            <a:endParaRPr lang="en-US" dirty="0"/>
          </a:p>
        </p:txBody>
      </p:sp>
      <p:sp>
        <p:nvSpPr>
          <p:cNvPr id="3" name="Content Placeholder 2"/>
          <p:cNvSpPr>
            <a:spLocks noGrp="1"/>
          </p:cNvSpPr>
          <p:nvPr>
            <p:ph sz="quarter" idx="1"/>
          </p:nvPr>
        </p:nvSpPr>
        <p:spPr/>
        <p:txBody>
          <a:bodyPr>
            <a:normAutofit fontScale="92500" lnSpcReduction="20000"/>
          </a:bodyPr>
          <a:lstStyle/>
          <a:p>
            <a:r>
              <a:rPr lang="en-US" b="1" dirty="0" smtClean="0"/>
              <a:t>States</a:t>
            </a:r>
            <a:r>
              <a:rPr lang="en-US" b="1" dirty="0"/>
              <a:t>: Give a specific name, value or other brief answer without explanation or calculation. </a:t>
            </a:r>
          </a:p>
          <a:p>
            <a:r>
              <a:rPr lang="en-US" b="1" dirty="0"/>
              <a:t>Outlines: Give a brief account. </a:t>
            </a:r>
          </a:p>
          <a:p>
            <a:r>
              <a:rPr lang="en-US" b="1" dirty="0"/>
              <a:t>Explain: Give a detailed account including reasons or causes. </a:t>
            </a:r>
          </a:p>
          <a:p>
            <a:r>
              <a:rPr lang="en-US" b="1" dirty="0"/>
              <a:t>Justify: Give valid reasons or evidence to support an answer or conclusion </a:t>
            </a:r>
          </a:p>
          <a:p>
            <a:r>
              <a:rPr lang="en-US" b="1" dirty="0"/>
              <a:t>Prioritize: Give relative importance to, or put in an order of preference. </a:t>
            </a:r>
          </a:p>
          <a:p>
            <a:r>
              <a:rPr lang="en-US" b="1" dirty="0"/>
              <a:t>Describe: Give a detailed account or picture of a situation, event, pattern or process. </a:t>
            </a:r>
          </a:p>
          <a:p>
            <a:endParaRPr lang="en-US" dirty="0"/>
          </a:p>
        </p:txBody>
      </p:sp>
    </p:spTree>
    <p:extLst>
      <p:ext uri="{BB962C8B-B14F-4D97-AF65-F5344CB8AC3E}">
        <p14:creationId xmlns="" xmlns:p14="http://schemas.microsoft.com/office/powerpoint/2010/main" val="203392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p:spPr>
      </p:pic>
    </p:spTree>
    <p:extLst>
      <p:ext uri="{BB962C8B-B14F-4D97-AF65-F5344CB8AC3E}">
        <p14:creationId xmlns="" xmlns:p14="http://schemas.microsoft.com/office/powerpoint/2010/main" val="41302647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Globalization </a:t>
            </a:r>
            <a:r>
              <a:rPr lang="en-US" b="1" dirty="0"/>
              <a:t>and S</a:t>
            </a:r>
            <a:r>
              <a:rPr lang="en-US" b="1" dirty="0" smtClean="0"/>
              <a:t>ustainability</a:t>
            </a:r>
            <a:endParaRPr lang="en-US" dirty="0"/>
          </a:p>
        </p:txBody>
      </p:sp>
      <p:sp>
        <p:nvSpPr>
          <p:cNvPr id="3" name="Content Placeholder 2"/>
          <p:cNvSpPr>
            <a:spLocks noGrp="1"/>
          </p:cNvSpPr>
          <p:nvPr>
            <p:ph idx="1"/>
          </p:nvPr>
        </p:nvSpPr>
        <p:spPr>
          <a:xfrm>
            <a:off x="384048" y="1556792"/>
            <a:ext cx="8382000" cy="4906963"/>
          </a:xfrm>
        </p:spPr>
        <p:txBody>
          <a:bodyPr>
            <a:normAutofit/>
          </a:bodyPr>
          <a:lstStyle/>
          <a:p>
            <a:pPr>
              <a:buNone/>
            </a:pPr>
            <a:r>
              <a:rPr lang="en-US" b="1" u="sng" dirty="0" smtClean="0"/>
              <a:t>QUESTION: How </a:t>
            </a:r>
            <a:r>
              <a:rPr lang="en-US" b="1" u="sng" dirty="0"/>
              <a:t>is everything connected</a:t>
            </a:r>
            <a:r>
              <a:rPr lang="en-US" b="1" u="sng" dirty="0" smtClean="0"/>
              <a:t>?</a:t>
            </a:r>
          </a:p>
          <a:p>
            <a:pPr>
              <a:buNone/>
            </a:pPr>
            <a:r>
              <a:rPr lang="en-US" dirty="0">
                <a:latin typeface="Berlin Sans FB" pitchFamily="34" charset="0"/>
              </a:rPr>
              <a:t>Students will </a:t>
            </a:r>
            <a:r>
              <a:rPr lang="en-US" dirty="0" smtClean="0">
                <a:latin typeface="Berlin Sans FB" pitchFamily="34" charset="0"/>
              </a:rPr>
              <a:t>explore:</a:t>
            </a:r>
          </a:p>
          <a:p>
            <a:r>
              <a:rPr lang="en-US" dirty="0" smtClean="0">
                <a:latin typeface="Berlin Sans FB" pitchFamily="34" charset="0"/>
              </a:rPr>
              <a:t> </a:t>
            </a:r>
            <a:r>
              <a:rPr lang="en-US" dirty="0">
                <a:latin typeface="Berlin Sans FB" pitchFamily="34" charset="0"/>
              </a:rPr>
              <a:t>the interconnectedness of human-made systems and </a:t>
            </a:r>
            <a:r>
              <a:rPr lang="en-US" dirty="0" smtClean="0">
                <a:latin typeface="Berlin Sans FB" pitchFamily="34" charset="0"/>
              </a:rPr>
              <a:t>communities</a:t>
            </a:r>
          </a:p>
          <a:p>
            <a:r>
              <a:rPr lang="en-US" dirty="0" smtClean="0">
                <a:latin typeface="Berlin Sans FB" pitchFamily="34" charset="0"/>
              </a:rPr>
              <a:t> </a:t>
            </a:r>
            <a:r>
              <a:rPr lang="en-US" dirty="0">
                <a:latin typeface="Berlin Sans FB" pitchFamily="34" charset="0"/>
              </a:rPr>
              <a:t>the relationship between local and global processes; how local experiences </a:t>
            </a:r>
            <a:r>
              <a:rPr lang="en-US" dirty="0">
                <a:solidFill>
                  <a:srgbClr val="FF0000"/>
                </a:solidFill>
                <a:latin typeface="Berlin Sans FB" pitchFamily="34" charset="0"/>
              </a:rPr>
              <a:t>mediate</a:t>
            </a:r>
            <a:r>
              <a:rPr lang="en-US" dirty="0">
                <a:latin typeface="Berlin Sans FB" pitchFamily="34" charset="0"/>
              </a:rPr>
              <a:t> the global; reflect on the opportunities and tensions provided by </a:t>
            </a:r>
            <a:r>
              <a:rPr lang="en-US" dirty="0" smtClean="0">
                <a:solidFill>
                  <a:srgbClr val="FF0000"/>
                </a:solidFill>
                <a:latin typeface="Berlin Sans FB" pitchFamily="34" charset="0"/>
              </a:rPr>
              <a:t>world-interconnectedness.</a:t>
            </a:r>
          </a:p>
          <a:p>
            <a:r>
              <a:rPr lang="en-US" dirty="0" smtClean="0">
                <a:latin typeface="Berlin Sans FB" pitchFamily="34" charset="0"/>
              </a:rPr>
              <a:t>the </a:t>
            </a:r>
            <a:r>
              <a:rPr lang="en-US" dirty="0">
                <a:latin typeface="Berlin Sans FB" pitchFamily="34" charset="0"/>
              </a:rPr>
              <a:t>impact of decision-making on humankind and the environment.</a:t>
            </a:r>
          </a:p>
          <a:p>
            <a:endParaRPr lang="en-US" dirty="0">
              <a:latin typeface="Berlin Sans FB" pitchFamily="34" charset="0"/>
            </a:endParaRPr>
          </a:p>
          <a:p>
            <a:endParaRPr lang="en-US" dirty="0"/>
          </a:p>
        </p:txBody>
      </p:sp>
      <p:pic>
        <p:nvPicPr>
          <p:cNvPr id="4" name="Picture 3" descr="3E0F9160-E7F2-99DF-358998AA3C1A910F_1.jpg"/>
          <p:cNvPicPr>
            <a:picLocks noChangeAspect="1"/>
          </p:cNvPicPr>
          <p:nvPr/>
        </p:nvPicPr>
        <p:blipFill>
          <a:blip r:embed="rId2" cstate="print"/>
          <a:stretch>
            <a:fillRect/>
          </a:stretch>
        </p:blipFill>
        <p:spPr>
          <a:xfrm>
            <a:off x="7740352" y="1412776"/>
            <a:ext cx="1143000" cy="1143000"/>
          </a:xfrm>
          <a:prstGeom prst="rect">
            <a:avLst/>
          </a:prstGeom>
        </p:spPr>
      </p:pic>
    </p:spTree>
    <p:extLst>
      <p:ext uri="{BB962C8B-B14F-4D97-AF65-F5344CB8AC3E}">
        <p14:creationId xmlns="" xmlns:p14="http://schemas.microsoft.com/office/powerpoint/2010/main" val="4948589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Identities </a:t>
            </a:r>
            <a:r>
              <a:rPr lang="en-US" b="1" dirty="0"/>
              <a:t>and R</a:t>
            </a:r>
            <a:r>
              <a:rPr lang="en-US" b="1" dirty="0" smtClean="0"/>
              <a:t>elationships</a:t>
            </a:r>
            <a:endParaRPr lang="en-US" dirty="0"/>
          </a:p>
        </p:txBody>
      </p:sp>
      <p:sp>
        <p:nvSpPr>
          <p:cNvPr id="5" name="Content Placeholder 4"/>
          <p:cNvSpPr>
            <a:spLocks noGrp="1"/>
          </p:cNvSpPr>
          <p:nvPr>
            <p:ph idx="1"/>
          </p:nvPr>
        </p:nvSpPr>
        <p:spPr/>
        <p:txBody>
          <a:bodyPr>
            <a:normAutofit lnSpcReduction="10000"/>
          </a:bodyPr>
          <a:lstStyle/>
          <a:p>
            <a:pPr>
              <a:buNone/>
            </a:pPr>
            <a:r>
              <a:rPr lang="en-US" b="1" u="sng" dirty="0" smtClean="0"/>
              <a:t>QUESTIONS: Who </a:t>
            </a:r>
            <a:r>
              <a:rPr lang="en-US" b="1" u="sng" dirty="0"/>
              <a:t>am I? Who are we?</a:t>
            </a:r>
            <a:endParaRPr lang="en-US" u="sng" dirty="0"/>
          </a:p>
          <a:p>
            <a:pPr>
              <a:buNone/>
            </a:pPr>
            <a:endParaRPr lang="en-US" dirty="0"/>
          </a:p>
          <a:p>
            <a:pPr>
              <a:buNone/>
            </a:pPr>
            <a:r>
              <a:rPr lang="en-US" dirty="0">
                <a:latin typeface="Berlin Sans FB" pitchFamily="34" charset="0"/>
              </a:rPr>
              <a:t>Students will </a:t>
            </a:r>
            <a:r>
              <a:rPr lang="en-US" dirty="0" smtClean="0">
                <a:latin typeface="Berlin Sans FB" pitchFamily="34" charset="0"/>
              </a:rPr>
              <a:t>explore ideas/concepts about:</a:t>
            </a:r>
          </a:p>
          <a:p>
            <a:r>
              <a:rPr lang="en-US" sz="3000" dirty="0" smtClean="0">
                <a:latin typeface="Berlin Sans FB" pitchFamily="34" charset="0"/>
              </a:rPr>
              <a:t> </a:t>
            </a:r>
            <a:r>
              <a:rPr lang="en-US" sz="3000" dirty="0">
                <a:solidFill>
                  <a:srgbClr val="FF0000"/>
                </a:solidFill>
                <a:latin typeface="Berlin Sans FB" pitchFamily="34" charset="0"/>
              </a:rPr>
              <a:t>identity</a:t>
            </a:r>
            <a:r>
              <a:rPr lang="en-US" sz="3000" dirty="0">
                <a:latin typeface="Berlin Sans FB" pitchFamily="34" charset="0"/>
              </a:rPr>
              <a:t>; beliefs and </a:t>
            </a:r>
            <a:r>
              <a:rPr lang="en-US" sz="3000" dirty="0" smtClean="0">
                <a:latin typeface="Berlin Sans FB" pitchFamily="34" charset="0"/>
              </a:rPr>
              <a:t>values</a:t>
            </a:r>
          </a:p>
          <a:p>
            <a:r>
              <a:rPr lang="en-US" sz="3000" dirty="0" smtClean="0">
                <a:latin typeface="Berlin Sans FB" pitchFamily="34" charset="0"/>
              </a:rPr>
              <a:t> </a:t>
            </a:r>
            <a:r>
              <a:rPr lang="en-US" sz="3000" dirty="0">
                <a:solidFill>
                  <a:srgbClr val="FF0000"/>
                </a:solidFill>
                <a:latin typeface="Berlin Sans FB" pitchFamily="34" charset="0"/>
              </a:rPr>
              <a:t>personal</a:t>
            </a:r>
            <a:r>
              <a:rPr lang="en-US" sz="3000" dirty="0">
                <a:latin typeface="Berlin Sans FB" pitchFamily="34" charset="0"/>
              </a:rPr>
              <a:t>, </a:t>
            </a:r>
            <a:r>
              <a:rPr lang="en-US" sz="3000" dirty="0">
                <a:solidFill>
                  <a:srgbClr val="FF0000"/>
                </a:solidFill>
                <a:latin typeface="Berlin Sans FB" pitchFamily="34" charset="0"/>
              </a:rPr>
              <a:t>physical</a:t>
            </a:r>
            <a:r>
              <a:rPr lang="en-US" sz="3000" dirty="0">
                <a:latin typeface="Berlin Sans FB" pitchFamily="34" charset="0"/>
              </a:rPr>
              <a:t>, </a:t>
            </a:r>
            <a:r>
              <a:rPr lang="en-US" sz="3000" dirty="0">
                <a:solidFill>
                  <a:srgbClr val="FF0000"/>
                </a:solidFill>
                <a:latin typeface="Berlin Sans FB" pitchFamily="34" charset="0"/>
              </a:rPr>
              <a:t>mental</a:t>
            </a:r>
            <a:r>
              <a:rPr lang="en-US" sz="3000" dirty="0">
                <a:latin typeface="Berlin Sans FB" pitchFamily="34" charset="0"/>
              </a:rPr>
              <a:t>, </a:t>
            </a:r>
            <a:r>
              <a:rPr lang="en-US" sz="3000" dirty="0">
                <a:solidFill>
                  <a:srgbClr val="FF0000"/>
                </a:solidFill>
                <a:latin typeface="Berlin Sans FB" pitchFamily="34" charset="0"/>
              </a:rPr>
              <a:t>social </a:t>
            </a:r>
            <a:r>
              <a:rPr lang="en-US" sz="3000" dirty="0">
                <a:latin typeface="Berlin Sans FB" pitchFamily="34" charset="0"/>
              </a:rPr>
              <a:t>and </a:t>
            </a:r>
            <a:r>
              <a:rPr lang="en-US" sz="3000" dirty="0">
                <a:solidFill>
                  <a:srgbClr val="FF0000"/>
                </a:solidFill>
                <a:latin typeface="Berlin Sans FB" pitchFamily="34" charset="0"/>
              </a:rPr>
              <a:t>spiritual</a:t>
            </a:r>
            <a:r>
              <a:rPr lang="en-US" sz="3000" dirty="0">
                <a:latin typeface="Berlin Sans FB" pitchFamily="34" charset="0"/>
              </a:rPr>
              <a:t> </a:t>
            </a:r>
            <a:r>
              <a:rPr lang="en-US" sz="3000" dirty="0" smtClean="0">
                <a:latin typeface="Berlin Sans FB" pitchFamily="34" charset="0"/>
              </a:rPr>
              <a:t>health.</a:t>
            </a:r>
          </a:p>
          <a:p>
            <a:r>
              <a:rPr lang="en-US" sz="3000" dirty="0" smtClean="0">
                <a:latin typeface="Berlin Sans FB" pitchFamily="34" charset="0"/>
              </a:rPr>
              <a:t> </a:t>
            </a:r>
            <a:r>
              <a:rPr lang="en-US" sz="3000" dirty="0">
                <a:latin typeface="Berlin Sans FB" pitchFamily="34" charset="0"/>
              </a:rPr>
              <a:t>human relationships including families, friends, communities and cultures; what it means to be human</a:t>
            </a:r>
            <a:r>
              <a:rPr lang="en-US" sz="3000" i="1" dirty="0">
                <a:latin typeface="Berlin Sans FB" pitchFamily="34" charset="0"/>
              </a:rPr>
              <a:t>.</a:t>
            </a:r>
            <a:endParaRPr lang="en-US" sz="3000" dirty="0">
              <a:latin typeface="Berlin Sans FB" pitchFamily="34" charset="0"/>
            </a:endParaRPr>
          </a:p>
          <a:p>
            <a:endParaRPr lang="en-US" dirty="0"/>
          </a:p>
        </p:txBody>
      </p:sp>
      <p:pic>
        <p:nvPicPr>
          <p:cNvPr id="21506" name="Picture 2" descr="http://chinese-breeze.com/wp-content/uploads/2013/08/fingerprint-Identity.jpg"/>
          <p:cNvPicPr>
            <a:picLocks noChangeAspect="1" noChangeArrowheads="1"/>
          </p:cNvPicPr>
          <p:nvPr/>
        </p:nvPicPr>
        <p:blipFill>
          <a:blip r:embed="rId2" cstate="print"/>
          <a:srcRect/>
          <a:stretch>
            <a:fillRect/>
          </a:stretch>
        </p:blipFill>
        <p:spPr bwMode="auto">
          <a:xfrm>
            <a:off x="7620000" y="5486400"/>
            <a:ext cx="1238274" cy="1224343"/>
          </a:xfrm>
          <a:prstGeom prst="rect">
            <a:avLst/>
          </a:prstGeom>
          <a:noFill/>
        </p:spPr>
      </p:pic>
      <p:pic>
        <p:nvPicPr>
          <p:cNvPr id="7" name="Picture 6" descr="people3a.gif"/>
          <p:cNvPicPr>
            <a:picLocks noChangeAspect="1"/>
          </p:cNvPicPr>
          <p:nvPr/>
        </p:nvPicPr>
        <p:blipFill>
          <a:blip r:embed="rId3" cstate="print"/>
          <a:stretch>
            <a:fillRect/>
          </a:stretch>
        </p:blipFill>
        <p:spPr>
          <a:xfrm>
            <a:off x="7239000" y="914400"/>
            <a:ext cx="2018182" cy="1204711"/>
          </a:xfrm>
          <a:prstGeom prst="rect">
            <a:avLst/>
          </a:prstGeom>
        </p:spPr>
      </p:pic>
    </p:spTree>
    <p:extLst>
      <p:ext uri="{BB962C8B-B14F-4D97-AF65-F5344CB8AC3E}">
        <p14:creationId xmlns="" xmlns:p14="http://schemas.microsoft.com/office/powerpoint/2010/main" val="24849147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Orientation in space and time</a:t>
            </a:r>
            <a:endParaRPr lang="en-US" dirty="0"/>
          </a:p>
        </p:txBody>
      </p:sp>
      <p:sp>
        <p:nvSpPr>
          <p:cNvPr id="5" name="Content Placeholder 4"/>
          <p:cNvSpPr>
            <a:spLocks noGrp="1"/>
          </p:cNvSpPr>
          <p:nvPr>
            <p:ph sz="half" idx="1"/>
          </p:nvPr>
        </p:nvSpPr>
        <p:spPr/>
        <p:txBody>
          <a:bodyPr>
            <a:normAutofit fontScale="77500" lnSpcReduction="20000"/>
          </a:bodyPr>
          <a:lstStyle/>
          <a:p>
            <a:r>
              <a:rPr lang="en-US" b="1" u="sng" dirty="0" smtClean="0"/>
              <a:t>QUESTIONS:</a:t>
            </a:r>
          </a:p>
          <a:p>
            <a:r>
              <a:rPr lang="en-US" b="1" u="sng" dirty="0" smtClean="0"/>
              <a:t> What is the meaning of ‘where’ and ‘when’?</a:t>
            </a:r>
          </a:p>
          <a:p>
            <a:endParaRPr lang="en-US" dirty="0"/>
          </a:p>
        </p:txBody>
      </p:sp>
      <p:sp>
        <p:nvSpPr>
          <p:cNvPr id="6" name="Content Placeholder 5"/>
          <p:cNvSpPr>
            <a:spLocks noGrp="1"/>
          </p:cNvSpPr>
          <p:nvPr>
            <p:ph sz="half" idx="2"/>
          </p:nvPr>
        </p:nvSpPr>
        <p:spPr/>
        <p:txBody>
          <a:bodyPr>
            <a:normAutofit fontScale="77500" lnSpcReduction="20000"/>
          </a:bodyPr>
          <a:lstStyle/>
          <a:p>
            <a:pPr>
              <a:buNone/>
            </a:pPr>
            <a:r>
              <a:rPr lang="en-US" dirty="0" smtClean="0">
                <a:latin typeface="Berlin Sans FB" pitchFamily="34" charset="0"/>
              </a:rPr>
              <a:t>I  will explore </a:t>
            </a:r>
            <a:r>
              <a:rPr lang="en-US" smtClean="0">
                <a:latin typeface="Berlin Sans FB" pitchFamily="34" charset="0"/>
              </a:rPr>
              <a:t>my own and </a:t>
            </a:r>
            <a:r>
              <a:rPr lang="en-US" dirty="0" smtClean="0">
                <a:latin typeface="Berlin Sans FB" pitchFamily="34" charset="0"/>
              </a:rPr>
              <a:t>others:</a:t>
            </a:r>
          </a:p>
          <a:p>
            <a:r>
              <a:rPr lang="en-US" dirty="0" smtClean="0">
                <a:latin typeface="Berlin Sans FB" pitchFamily="34" charset="0"/>
              </a:rPr>
              <a:t> Personal histories; homes and journeys;</a:t>
            </a:r>
          </a:p>
          <a:p>
            <a:r>
              <a:rPr lang="en-US" dirty="0" smtClean="0">
                <a:latin typeface="Berlin Sans FB" pitchFamily="34" charset="0"/>
              </a:rPr>
              <a:t> </a:t>
            </a:r>
            <a:r>
              <a:rPr lang="en-US" dirty="0" smtClean="0">
                <a:solidFill>
                  <a:srgbClr val="FF0000"/>
                </a:solidFill>
                <a:latin typeface="Berlin Sans FB" pitchFamily="34" charset="0"/>
              </a:rPr>
              <a:t>Turning points </a:t>
            </a:r>
            <a:r>
              <a:rPr lang="en-US" dirty="0" smtClean="0">
                <a:latin typeface="Berlin Sans FB" pitchFamily="34" charset="0"/>
              </a:rPr>
              <a:t>in humankind; </a:t>
            </a:r>
            <a:r>
              <a:rPr lang="en-US" dirty="0" smtClean="0">
                <a:solidFill>
                  <a:srgbClr val="FF0000"/>
                </a:solidFill>
                <a:latin typeface="Berlin Sans FB" pitchFamily="34" charset="0"/>
              </a:rPr>
              <a:t>discoveries; explorations and migrations </a:t>
            </a:r>
            <a:r>
              <a:rPr lang="en-US" dirty="0" smtClean="0">
                <a:latin typeface="Berlin Sans FB" pitchFamily="34" charset="0"/>
              </a:rPr>
              <a:t>of humankind</a:t>
            </a:r>
          </a:p>
          <a:p>
            <a:r>
              <a:rPr lang="en-US" dirty="0" smtClean="0">
                <a:latin typeface="Berlin Sans FB" pitchFamily="34" charset="0"/>
              </a:rPr>
              <a:t>The relationships between, and the interconnectedness of, individuals and </a:t>
            </a:r>
            <a:r>
              <a:rPr lang="en-US" dirty="0" smtClean="0">
                <a:solidFill>
                  <a:srgbClr val="FF0000"/>
                </a:solidFill>
                <a:latin typeface="Berlin Sans FB" pitchFamily="34" charset="0"/>
              </a:rPr>
              <a:t>civilizations</a:t>
            </a:r>
            <a:r>
              <a:rPr lang="en-US" dirty="0" smtClean="0">
                <a:latin typeface="Berlin Sans FB" pitchFamily="34" charset="0"/>
              </a:rPr>
              <a:t>, from personal, local and global </a:t>
            </a:r>
            <a:r>
              <a:rPr lang="en-US" dirty="0" smtClean="0">
                <a:solidFill>
                  <a:srgbClr val="FF0000"/>
                </a:solidFill>
                <a:latin typeface="Berlin Sans FB" pitchFamily="34" charset="0"/>
              </a:rPr>
              <a:t>perspectives</a:t>
            </a:r>
          </a:p>
          <a:p>
            <a:endParaRPr lang="en-US" dirty="0"/>
          </a:p>
        </p:txBody>
      </p:sp>
      <p:pic>
        <p:nvPicPr>
          <p:cNvPr id="7" name="Picture 2" descr="http://abrampoon.files.wordpress.com/2010/08/at-cross-roads3.jpg"/>
          <p:cNvPicPr>
            <a:picLocks noChangeAspect="1" noChangeArrowheads="1"/>
          </p:cNvPicPr>
          <p:nvPr/>
        </p:nvPicPr>
        <p:blipFill>
          <a:blip r:embed="rId2" cstate="print"/>
          <a:srcRect/>
          <a:stretch>
            <a:fillRect/>
          </a:stretch>
        </p:blipFill>
        <p:spPr bwMode="auto">
          <a:xfrm>
            <a:off x="1524000" y="3352800"/>
            <a:ext cx="1981200" cy="2844392"/>
          </a:xfrm>
          <a:prstGeom prst="rect">
            <a:avLst/>
          </a:prstGeom>
          <a:noFill/>
        </p:spPr>
      </p:pic>
    </p:spTree>
    <p:extLst>
      <p:ext uri="{BB962C8B-B14F-4D97-AF65-F5344CB8AC3E}">
        <p14:creationId xmlns="" xmlns:p14="http://schemas.microsoft.com/office/powerpoint/2010/main" val="24285483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Personal </a:t>
            </a:r>
            <a:r>
              <a:rPr lang="en-US" b="1" dirty="0"/>
              <a:t>and </a:t>
            </a:r>
            <a:r>
              <a:rPr lang="en-US" b="1" dirty="0" smtClean="0"/>
              <a:t>Cultural Expression</a:t>
            </a:r>
            <a:endParaRPr lang="en-US" dirty="0"/>
          </a:p>
        </p:txBody>
      </p:sp>
      <p:sp>
        <p:nvSpPr>
          <p:cNvPr id="3" name="Content Placeholder 2"/>
          <p:cNvSpPr>
            <a:spLocks noGrp="1"/>
          </p:cNvSpPr>
          <p:nvPr>
            <p:ph idx="1"/>
          </p:nvPr>
        </p:nvSpPr>
        <p:spPr/>
        <p:txBody>
          <a:bodyPr>
            <a:normAutofit/>
          </a:bodyPr>
          <a:lstStyle/>
          <a:p>
            <a:r>
              <a:rPr lang="en-US" b="1" u="sng" dirty="0" smtClean="0"/>
              <a:t>QUESTIONS: What </a:t>
            </a:r>
            <a:r>
              <a:rPr lang="en-US" b="1" u="sng" dirty="0"/>
              <a:t>is the nature and purpose of creative expression</a:t>
            </a:r>
            <a:r>
              <a:rPr lang="en-US" b="1" u="sng" dirty="0" smtClean="0"/>
              <a:t>?</a:t>
            </a:r>
          </a:p>
          <a:p>
            <a:endParaRPr lang="en-US" b="1" dirty="0" smtClean="0"/>
          </a:p>
          <a:p>
            <a:pPr>
              <a:buNone/>
            </a:pPr>
            <a:r>
              <a:rPr lang="en-US" dirty="0">
                <a:latin typeface="Berlin Sans FB" pitchFamily="34" charset="0"/>
              </a:rPr>
              <a:t>Students will </a:t>
            </a:r>
            <a:r>
              <a:rPr lang="en-US" dirty="0" smtClean="0">
                <a:latin typeface="Berlin Sans FB" pitchFamily="34" charset="0"/>
              </a:rPr>
              <a:t>explore:</a:t>
            </a:r>
          </a:p>
          <a:p>
            <a:r>
              <a:rPr lang="en-US" dirty="0" smtClean="0">
                <a:latin typeface="Berlin Sans FB" pitchFamily="34" charset="0"/>
              </a:rPr>
              <a:t> </a:t>
            </a:r>
            <a:r>
              <a:rPr lang="en-US" dirty="0">
                <a:latin typeface="Berlin Sans FB" pitchFamily="34" charset="0"/>
              </a:rPr>
              <a:t>the ways in which we discover and express ideas, feelings</a:t>
            </a:r>
            <a:r>
              <a:rPr lang="en-US" dirty="0" smtClean="0">
                <a:latin typeface="Berlin Sans FB" pitchFamily="34" charset="0"/>
              </a:rPr>
              <a:t>, about </a:t>
            </a:r>
            <a:r>
              <a:rPr lang="en-US" dirty="0">
                <a:latin typeface="Berlin Sans FB" pitchFamily="34" charset="0"/>
              </a:rPr>
              <a:t>nature, </a:t>
            </a:r>
            <a:r>
              <a:rPr lang="en-US" dirty="0">
                <a:solidFill>
                  <a:srgbClr val="FF0000"/>
                </a:solidFill>
                <a:latin typeface="Berlin Sans FB" pitchFamily="34" charset="0"/>
              </a:rPr>
              <a:t>culture, beliefs and </a:t>
            </a:r>
            <a:r>
              <a:rPr lang="en-US" dirty="0" smtClean="0">
                <a:solidFill>
                  <a:srgbClr val="FF0000"/>
                </a:solidFill>
                <a:latin typeface="Berlin Sans FB" pitchFamily="34" charset="0"/>
              </a:rPr>
              <a:t>values</a:t>
            </a:r>
          </a:p>
          <a:p>
            <a:r>
              <a:rPr lang="en-US" dirty="0" smtClean="0">
                <a:latin typeface="Berlin Sans FB" pitchFamily="34" charset="0"/>
              </a:rPr>
              <a:t> </a:t>
            </a:r>
            <a:r>
              <a:rPr lang="en-US" dirty="0">
                <a:latin typeface="Berlin Sans FB" pitchFamily="34" charset="0"/>
              </a:rPr>
              <a:t>the ways in which we reflect on, extend and enjoy our creativity; our appreciation of the </a:t>
            </a:r>
            <a:r>
              <a:rPr lang="en-US" dirty="0" smtClean="0">
                <a:solidFill>
                  <a:srgbClr val="FF0000"/>
                </a:solidFill>
                <a:latin typeface="Berlin Sans FB" pitchFamily="34" charset="0"/>
              </a:rPr>
              <a:t>aesthetic.</a:t>
            </a:r>
            <a:endParaRPr lang="en-US" dirty="0">
              <a:solidFill>
                <a:srgbClr val="FF0000"/>
              </a:solidFill>
              <a:latin typeface="Berlin Sans FB" pitchFamily="34" charset="0"/>
            </a:endParaRPr>
          </a:p>
          <a:p>
            <a:endParaRPr lang="en-US" dirty="0">
              <a:latin typeface="Berlin Sans FB" pitchFamily="34" charset="0"/>
            </a:endParaRPr>
          </a:p>
        </p:txBody>
      </p:sp>
      <p:pic>
        <p:nvPicPr>
          <p:cNvPr id="10244" name="Picture 4" descr="http://kristiholl.net/writers-blog/wp-content/uploads/2013/11/thinking.gif"/>
          <p:cNvPicPr>
            <a:picLocks noChangeAspect="1" noChangeArrowheads="1"/>
          </p:cNvPicPr>
          <p:nvPr/>
        </p:nvPicPr>
        <p:blipFill>
          <a:blip r:embed="rId2" cstate="print"/>
          <a:srcRect/>
          <a:stretch>
            <a:fillRect/>
          </a:stretch>
        </p:blipFill>
        <p:spPr bwMode="auto">
          <a:xfrm>
            <a:off x="6629400" y="5257800"/>
            <a:ext cx="1466851" cy="1466851"/>
          </a:xfrm>
          <a:prstGeom prst="rect">
            <a:avLst/>
          </a:prstGeom>
          <a:noFill/>
        </p:spPr>
      </p:pic>
    </p:spTree>
    <p:extLst>
      <p:ext uri="{BB962C8B-B14F-4D97-AF65-F5344CB8AC3E}">
        <p14:creationId xmlns="" xmlns:p14="http://schemas.microsoft.com/office/powerpoint/2010/main" val="2255526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Scientific </a:t>
            </a:r>
            <a:r>
              <a:rPr lang="en-US" b="1" dirty="0"/>
              <a:t>and </a:t>
            </a:r>
            <a:r>
              <a:rPr lang="en-US" b="1" dirty="0" smtClean="0"/>
              <a:t>Technical Innovation</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b="1" u="sng" dirty="0" smtClean="0"/>
              <a:t>QUESTION: How </a:t>
            </a:r>
            <a:r>
              <a:rPr lang="en-US" b="1" u="sng" dirty="0"/>
              <a:t>do we understand the worlds in which we live</a:t>
            </a:r>
            <a:r>
              <a:rPr lang="en-US" b="1" u="sng" dirty="0" smtClean="0"/>
              <a:t>?</a:t>
            </a:r>
          </a:p>
          <a:p>
            <a:pPr>
              <a:buNone/>
            </a:pPr>
            <a:endParaRPr lang="en-US" u="sng" dirty="0"/>
          </a:p>
          <a:p>
            <a:pPr>
              <a:buNone/>
            </a:pPr>
            <a:r>
              <a:rPr lang="en-US" dirty="0">
                <a:latin typeface="Berlin Sans FB" pitchFamily="34" charset="0"/>
              </a:rPr>
              <a:t>Students will </a:t>
            </a:r>
            <a:r>
              <a:rPr lang="en-US" dirty="0" smtClean="0">
                <a:latin typeface="Berlin Sans FB" pitchFamily="34" charset="0"/>
              </a:rPr>
              <a:t>explore:</a:t>
            </a:r>
          </a:p>
          <a:p>
            <a:r>
              <a:rPr lang="en-US" dirty="0" smtClean="0">
                <a:latin typeface="Berlin Sans FB" pitchFamily="34" charset="0"/>
              </a:rPr>
              <a:t>the </a:t>
            </a:r>
            <a:r>
              <a:rPr lang="en-US" dirty="0">
                <a:solidFill>
                  <a:srgbClr val="FF0000"/>
                </a:solidFill>
                <a:latin typeface="Berlin Sans FB" pitchFamily="34" charset="0"/>
              </a:rPr>
              <a:t>natural world </a:t>
            </a:r>
            <a:r>
              <a:rPr lang="en-US" dirty="0">
                <a:latin typeface="Berlin Sans FB" pitchFamily="34" charset="0"/>
              </a:rPr>
              <a:t>and its </a:t>
            </a:r>
            <a:r>
              <a:rPr lang="en-US" dirty="0" smtClean="0">
                <a:latin typeface="Berlin Sans FB" pitchFamily="34" charset="0"/>
              </a:rPr>
              <a:t>laws</a:t>
            </a:r>
          </a:p>
          <a:p>
            <a:r>
              <a:rPr lang="en-US" dirty="0" smtClean="0">
                <a:latin typeface="Berlin Sans FB" pitchFamily="34" charset="0"/>
              </a:rPr>
              <a:t> </a:t>
            </a:r>
            <a:r>
              <a:rPr lang="en-US" dirty="0">
                <a:latin typeface="Berlin Sans FB" pitchFamily="34" charset="0"/>
              </a:rPr>
              <a:t>the interaction between people and the natural </a:t>
            </a:r>
            <a:r>
              <a:rPr lang="en-US" dirty="0" smtClean="0">
                <a:latin typeface="Berlin Sans FB" pitchFamily="34" charset="0"/>
              </a:rPr>
              <a:t>world</a:t>
            </a:r>
          </a:p>
          <a:p>
            <a:r>
              <a:rPr lang="en-US" dirty="0" smtClean="0">
                <a:latin typeface="Berlin Sans FB" pitchFamily="34" charset="0"/>
              </a:rPr>
              <a:t> </a:t>
            </a:r>
            <a:r>
              <a:rPr lang="en-US" dirty="0">
                <a:latin typeface="Berlin Sans FB" pitchFamily="34" charset="0"/>
              </a:rPr>
              <a:t>how humans use their understanding of scientific principles; the impact of scientific and </a:t>
            </a:r>
            <a:r>
              <a:rPr lang="en-US" dirty="0">
                <a:solidFill>
                  <a:srgbClr val="FF0000"/>
                </a:solidFill>
                <a:latin typeface="Berlin Sans FB" pitchFamily="34" charset="0"/>
              </a:rPr>
              <a:t>technological advances</a:t>
            </a:r>
            <a:r>
              <a:rPr lang="en-US" dirty="0">
                <a:latin typeface="Berlin Sans FB" pitchFamily="34" charset="0"/>
              </a:rPr>
              <a:t> on communities and </a:t>
            </a:r>
            <a:r>
              <a:rPr lang="en-US" dirty="0" smtClean="0">
                <a:latin typeface="Berlin Sans FB" pitchFamily="34" charset="0"/>
              </a:rPr>
              <a:t>environments</a:t>
            </a:r>
          </a:p>
          <a:p>
            <a:r>
              <a:rPr lang="en-US" dirty="0" smtClean="0">
                <a:latin typeface="Berlin Sans FB" pitchFamily="34" charset="0"/>
              </a:rPr>
              <a:t> </a:t>
            </a:r>
            <a:r>
              <a:rPr lang="en-US" dirty="0">
                <a:latin typeface="Berlin Sans FB" pitchFamily="34" charset="0"/>
              </a:rPr>
              <a:t>the impact of environments on human activity; how humans </a:t>
            </a:r>
            <a:r>
              <a:rPr lang="en-US" dirty="0">
                <a:solidFill>
                  <a:srgbClr val="FF0000"/>
                </a:solidFill>
                <a:latin typeface="Berlin Sans FB" pitchFamily="34" charset="0"/>
              </a:rPr>
              <a:t>adapt</a:t>
            </a:r>
            <a:r>
              <a:rPr lang="en-US" dirty="0">
                <a:latin typeface="Berlin Sans FB" pitchFamily="34" charset="0"/>
              </a:rPr>
              <a:t> environments to their needs.</a:t>
            </a:r>
          </a:p>
          <a:p>
            <a:endParaRPr lang="en-US" dirty="0"/>
          </a:p>
        </p:txBody>
      </p:sp>
      <p:pic>
        <p:nvPicPr>
          <p:cNvPr id="4" name="Picture 3" descr="11949896971812381266light_bulb_karl_bartel_01.svg.med.png"/>
          <p:cNvPicPr>
            <a:picLocks noChangeAspect="1"/>
          </p:cNvPicPr>
          <p:nvPr/>
        </p:nvPicPr>
        <p:blipFill>
          <a:blip r:embed="rId2" cstate="print"/>
          <a:stretch>
            <a:fillRect/>
          </a:stretch>
        </p:blipFill>
        <p:spPr>
          <a:xfrm>
            <a:off x="7391400" y="5486400"/>
            <a:ext cx="1214141" cy="1218229"/>
          </a:xfrm>
          <a:prstGeom prst="rect">
            <a:avLst/>
          </a:prstGeom>
        </p:spPr>
      </p:pic>
    </p:spTree>
    <p:extLst>
      <p:ext uri="{BB962C8B-B14F-4D97-AF65-F5344CB8AC3E}">
        <p14:creationId xmlns="" xmlns:p14="http://schemas.microsoft.com/office/powerpoint/2010/main" val="23570373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Fairness </a:t>
            </a:r>
            <a:r>
              <a:rPr lang="en-US" b="1" dirty="0"/>
              <a:t>and </a:t>
            </a:r>
            <a:r>
              <a:rPr lang="en-US" b="1" dirty="0" smtClean="0"/>
              <a:t>development</a:t>
            </a:r>
            <a:endParaRPr lang="en-US" dirty="0"/>
          </a:p>
        </p:txBody>
      </p:sp>
      <p:sp>
        <p:nvSpPr>
          <p:cNvPr id="3" name="Content Placeholder 2"/>
          <p:cNvSpPr>
            <a:spLocks noGrp="1"/>
          </p:cNvSpPr>
          <p:nvPr>
            <p:ph idx="1"/>
          </p:nvPr>
        </p:nvSpPr>
        <p:spPr/>
        <p:txBody>
          <a:bodyPr>
            <a:normAutofit/>
          </a:bodyPr>
          <a:lstStyle/>
          <a:p>
            <a:pPr>
              <a:buNone/>
            </a:pPr>
            <a:r>
              <a:rPr lang="en-US" b="1" u="sng" dirty="0" smtClean="0"/>
              <a:t>QUESTION: What </a:t>
            </a:r>
            <a:r>
              <a:rPr lang="en-US" b="1" u="sng" dirty="0"/>
              <a:t>are the consequences of our common </a:t>
            </a:r>
            <a:r>
              <a:rPr lang="en-US" b="1" u="sng" dirty="0">
                <a:solidFill>
                  <a:srgbClr val="FF0000"/>
                </a:solidFill>
              </a:rPr>
              <a:t>humanity</a:t>
            </a:r>
            <a:r>
              <a:rPr lang="en-US" b="1" u="sng" dirty="0"/>
              <a:t>?</a:t>
            </a:r>
            <a:endParaRPr lang="en-US" u="sng" dirty="0"/>
          </a:p>
          <a:p>
            <a:pPr>
              <a:buNone/>
            </a:pPr>
            <a:r>
              <a:rPr lang="en-US" dirty="0" smtClean="0">
                <a:latin typeface="Berlin Sans FB" pitchFamily="34" charset="0"/>
              </a:rPr>
              <a:t>students </a:t>
            </a:r>
            <a:r>
              <a:rPr lang="en-US" dirty="0">
                <a:latin typeface="Berlin Sans FB" pitchFamily="34" charset="0"/>
              </a:rPr>
              <a:t>will </a:t>
            </a:r>
            <a:r>
              <a:rPr lang="en-US" dirty="0" smtClean="0">
                <a:latin typeface="Berlin Sans FB" pitchFamily="34" charset="0"/>
              </a:rPr>
              <a:t>explore:</a:t>
            </a:r>
          </a:p>
          <a:p>
            <a:r>
              <a:rPr lang="en-US" dirty="0" smtClean="0">
                <a:latin typeface="Berlin Sans FB" pitchFamily="34" charset="0"/>
              </a:rPr>
              <a:t> </a:t>
            </a:r>
            <a:r>
              <a:rPr lang="en-US" dirty="0">
                <a:latin typeface="Berlin Sans FB" pitchFamily="34" charset="0"/>
              </a:rPr>
              <a:t>rights and </a:t>
            </a:r>
            <a:r>
              <a:rPr lang="en-US" dirty="0" smtClean="0">
                <a:solidFill>
                  <a:srgbClr val="FF0000"/>
                </a:solidFill>
                <a:latin typeface="Berlin Sans FB" pitchFamily="34" charset="0"/>
              </a:rPr>
              <a:t>responsibilities</a:t>
            </a:r>
          </a:p>
          <a:p>
            <a:r>
              <a:rPr lang="en-US" dirty="0" smtClean="0">
                <a:latin typeface="Berlin Sans FB" pitchFamily="34" charset="0"/>
              </a:rPr>
              <a:t> </a:t>
            </a:r>
            <a:r>
              <a:rPr lang="en-US" dirty="0">
                <a:latin typeface="Berlin Sans FB" pitchFamily="34" charset="0"/>
              </a:rPr>
              <a:t>the relationship between </a:t>
            </a:r>
            <a:r>
              <a:rPr lang="en-US" dirty="0">
                <a:solidFill>
                  <a:srgbClr val="FF0000"/>
                </a:solidFill>
                <a:latin typeface="Berlin Sans FB" pitchFamily="34" charset="0"/>
              </a:rPr>
              <a:t>communities</a:t>
            </a:r>
            <a:r>
              <a:rPr lang="en-US" dirty="0">
                <a:latin typeface="Berlin Sans FB" pitchFamily="34" charset="0"/>
              </a:rPr>
              <a:t>; sharing </a:t>
            </a:r>
            <a:r>
              <a:rPr lang="en-US" dirty="0">
                <a:solidFill>
                  <a:srgbClr val="FF0000"/>
                </a:solidFill>
                <a:latin typeface="Berlin Sans FB" pitchFamily="34" charset="0"/>
              </a:rPr>
              <a:t>finite resources </a:t>
            </a:r>
            <a:r>
              <a:rPr lang="en-US" dirty="0">
                <a:latin typeface="Berlin Sans FB" pitchFamily="34" charset="0"/>
              </a:rPr>
              <a:t>with other people and with other living </a:t>
            </a:r>
            <a:r>
              <a:rPr lang="en-US" dirty="0" smtClean="0">
                <a:latin typeface="Berlin Sans FB" pitchFamily="34" charset="0"/>
              </a:rPr>
              <a:t>things</a:t>
            </a:r>
          </a:p>
          <a:p>
            <a:r>
              <a:rPr lang="en-US" dirty="0" smtClean="0">
                <a:latin typeface="Berlin Sans FB" pitchFamily="34" charset="0"/>
              </a:rPr>
              <a:t>access </a:t>
            </a:r>
            <a:r>
              <a:rPr lang="en-US" dirty="0">
                <a:latin typeface="Berlin Sans FB" pitchFamily="34" charset="0"/>
              </a:rPr>
              <a:t>to equal opportunities; peace and </a:t>
            </a:r>
            <a:r>
              <a:rPr lang="en-US" dirty="0">
                <a:solidFill>
                  <a:srgbClr val="FF0000"/>
                </a:solidFill>
                <a:latin typeface="Berlin Sans FB" pitchFamily="34" charset="0"/>
              </a:rPr>
              <a:t>conflict resolution</a:t>
            </a:r>
            <a:r>
              <a:rPr lang="en-US" dirty="0">
                <a:latin typeface="Berlin Sans FB" pitchFamily="34" charset="0"/>
              </a:rPr>
              <a:t>.</a:t>
            </a:r>
          </a:p>
        </p:txBody>
      </p:sp>
      <p:pic>
        <p:nvPicPr>
          <p:cNvPr id="4" name="Picture 3" descr="people3a.gif"/>
          <p:cNvPicPr>
            <a:picLocks noChangeAspect="1"/>
          </p:cNvPicPr>
          <p:nvPr/>
        </p:nvPicPr>
        <p:blipFill>
          <a:blip r:embed="rId2" cstate="print"/>
          <a:stretch>
            <a:fillRect/>
          </a:stretch>
        </p:blipFill>
        <p:spPr>
          <a:xfrm>
            <a:off x="0" y="6062663"/>
            <a:ext cx="1332382" cy="795337"/>
          </a:xfrm>
          <a:prstGeom prst="rect">
            <a:avLst/>
          </a:prstGeom>
        </p:spPr>
      </p:pic>
      <p:pic>
        <p:nvPicPr>
          <p:cNvPr id="5" name="Picture 4" descr="images (5).jpg"/>
          <p:cNvPicPr>
            <a:picLocks noChangeAspect="1"/>
          </p:cNvPicPr>
          <p:nvPr/>
        </p:nvPicPr>
        <p:blipFill>
          <a:blip r:embed="rId3" cstate="print"/>
          <a:stretch>
            <a:fillRect/>
          </a:stretch>
        </p:blipFill>
        <p:spPr>
          <a:xfrm>
            <a:off x="7543800" y="5410200"/>
            <a:ext cx="1457324" cy="1258598"/>
          </a:xfrm>
          <a:prstGeom prst="rect">
            <a:avLst/>
          </a:prstGeom>
        </p:spPr>
      </p:pic>
      <p:pic>
        <p:nvPicPr>
          <p:cNvPr id="6" name="Picture 5" descr="imagesCANER7V5.jpg"/>
          <p:cNvPicPr>
            <a:picLocks noChangeAspect="1"/>
          </p:cNvPicPr>
          <p:nvPr/>
        </p:nvPicPr>
        <p:blipFill>
          <a:blip r:embed="rId4" cstate="print"/>
          <a:stretch>
            <a:fillRect/>
          </a:stretch>
        </p:blipFill>
        <p:spPr>
          <a:xfrm>
            <a:off x="7240976" y="2286000"/>
            <a:ext cx="1304996" cy="1295400"/>
          </a:xfrm>
          <a:prstGeom prst="rect">
            <a:avLst/>
          </a:prstGeom>
        </p:spPr>
      </p:pic>
    </p:spTree>
    <p:extLst>
      <p:ext uri="{BB962C8B-B14F-4D97-AF65-F5344CB8AC3E}">
        <p14:creationId xmlns="" xmlns:p14="http://schemas.microsoft.com/office/powerpoint/2010/main" val="4515860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Terminology:</a:t>
            </a:r>
            <a:endParaRPr lang="en-US" dirty="0"/>
          </a:p>
        </p:txBody>
      </p:sp>
      <p:sp>
        <p:nvSpPr>
          <p:cNvPr id="3" name="Content Placeholder 2"/>
          <p:cNvSpPr>
            <a:spLocks noGrp="1"/>
          </p:cNvSpPr>
          <p:nvPr>
            <p:ph sz="half" idx="1"/>
          </p:nvPr>
        </p:nvSpPr>
        <p:spPr/>
        <p:txBody>
          <a:bodyPr>
            <a:normAutofit fontScale="40000" lnSpcReduction="20000"/>
          </a:bodyPr>
          <a:lstStyle/>
          <a:p>
            <a:r>
              <a:rPr lang="en-US" sz="2900" b="1" u="sng" dirty="0" smtClean="0"/>
              <a:t>Turning points</a:t>
            </a:r>
            <a:r>
              <a:rPr lang="en-US" sz="2900" dirty="0" smtClean="0"/>
              <a:t>: some thing that can never go back once it has happened</a:t>
            </a:r>
          </a:p>
          <a:p>
            <a:r>
              <a:rPr lang="en-US" sz="2900" b="1" u="sng" dirty="0" smtClean="0"/>
              <a:t>Discoveries</a:t>
            </a:r>
            <a:r>
              <a:rPr lang="en-US" sz="2900" dirty="0" smtClean="0"/>
              <a:t>: new developments and ideas made by people</a:t>
            </a:r>
          </a:p>
          <a:p>
            <a:r>
              <a:rPr lang="en-US" sz="2900" b="1" u="sng" dirty="0" smtClean="0"/>
              <a:t>Exploration</a:t>
            </a:r>
            <a:r>
              <a:rPr lang="en-US" sz="2900" dirty="0" smtClean="0"/>
              <a:t>: the need to see new places and develop ideas</a:t>
            </a:r>
          </a:p>
          <a:p>
            <a:r>
              <a:rPr lang="en-US" sz="2900" b="1" u="sng" dirty="0" smtClean="0"/>
              <a:t>Migration</a:t>
            </a:r>
            <a:r>
              <a:rPr lang="en-US" sz="2900" dirty="0" smtClean="0"/>
              <a:t>: the movement of groups of living things</a:t>
            </a:r>
          </a:p>
          <a:p>
            <a:r>
              <a:rPr lang="en-US" sz="2900" b="1" u="sng" dirty="0" smtClean="0"/>
              <a:t>Civilizations: </a:t>
            </a:r>
            <a:r>
              <a:rPr lang="en-US" sz="2900" dirty="0" smtClean="0"/>
              <a:t>Communities and advancements made to modernize living</a:t>
            </a:r>
          </a:p>
          <a:p>
            <a:r>
              <a:rPr lang="en-US" sz="2900" b="1" u="sng" dirty="0" smtClean="0"/>
              <a:t>Perspectives</a:t>
            </a:r>
            <a:r>
              <a:rPr lang="en-US" sz="2900" dirty="0" smtClean="0"/>
              <a:t>: how people see things differently</a:t>
            </a:r>
          </a:p>
          <a:p>
            <a:r>
              <a:rPr lang="en-US" sz="2900" b="1" u="sng" dirty="0" smtClean="0"/>
              <a:t>Identity:</a:t>
            </a:r>
            <a:r>
              <a:rPr lang="en-US" sz="2900" dirty="0" smtClean="0"/>
              <a:t> what makes you who you are</a:t>
            </a:r>
          </a:p>
          <a:p>
            <a:r>
              <a:rPr lang="en-US" sz="2900" b="1" u="sng" dirty="0" smtClean="0"/>
              <a:t>Social Health: </a:t>
            </a:r>
            <a:r>
              <a:rPr lang="en-US" sz="2900" dirty="0" smtClean="0"/>
              <a:t>your happiness in the relationships you have with people</a:t>
            </a:r>
            <a:endParaRPr lang="en-US" sz="2900" b="1" u="sng" dirty="0" smtClean="0"/>
          </a:p>
          <a:p>
            <a:r>
              <a:rPr lang="en-US" sz="2900" b="1" u="sng" dirty="0" smtClean="0"/>
              <a:t>Mental health</a:t>
            </a:r>
            <a:r>
              <a:rPr lang="en-US" sz="2900" dirty="0" smtClean="0"/>
              <a:t>: positive emotional thinking</a:t>
            </a:r>
          </a:p>
          <a:p>
            <a:r>
              <a:rPr lang="en-US" sz="2900" b="1" u="sng" dirty="0" smtClean="0"/>
              <a:t>Spiritual Health: </a:t>
            </a:r>
            <a:r>
              <a:rPr lang="en-US" sz="2900" dirty="0" smtClean="0"/>
              <a:t>positive values </a:t>
            </a:r>
          </a:p>
          <a:p>
            <a:r>
              <a:rPr lang="en-US" sz="2900" b="1" u="sng" dirty="0" smtClean="0"/>
              <a:t>Physical health:  </a:t>
            </a:r>
            <a:r>
              <a:rPr lang="en-US" sz="2900" dirty="0" smtClean="0"/>
              <a:t>sporting/ exercise</a:t>
            </a:r>
          </a:p>
          <a:p>
            <a:endParaRPr lang="en-US" sz="2900" dirty="0" smtClean="0"/>
          </a:p>
          <a:p>
            <a:endParaRPr lang="en-US" sz="2900" dirty="0" smtClean="0"/>
          </a:p>
          <a:p>
            <a:endParaRPr lang="en-US" sz="2900" dirty="0" smtClean="0"/>
          </a:p>
          <a:p>
            <a:endParaRPr lang="en-US" sz="2000" dirty="0" smtClean="0"/>
          </a:p>
          <a:p>
            <a:endParaRPr lang="en-US" sz="2000" dirty="0" smtClean="0"/>
          </a:p>
          <a:p>
            <a:endParaRPr lang="en-US" sz="2000"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4" name="Content Placeholder 3"/>
          <p:cNvSpPr>
            <a:spLocks noGrp="1"/>
          </p:cNvSpPr>
          <p:nvPr>
            <p:ph sz="half" idx="2"/>
          </p:nvPr>
        </p:nvSpPr>
        <p:spPr/>
        <p:txBody>
          <a:bodyPr>
            <a:normAutofit fontScale="40000" lnSpcReduction="20000"/>
          </a:bodyPr>
          <a:lstStyle/>
          <a:p>
            <a:r>
              <a:rPr lang="en-US" b="1" u="sng" dirty="0" smtClean="0"/>
              <a:t>Humanity</a:t>
            </a:r>
            <a:r>
              <a:rPr lang="en-US" dirty="0" smtClean="0"/>
              <a:t>= People, how we treat each other.</a:t>
            </a:r>
          </a:p>
          <a:p>
            <a:r>
              <a:rPr lang="en-US" b="1" u="sng" dirty="0" smtClean="0"/>
              <a:t>Responsibilities</a:t>
            </a:r>
            <a:r>
              <a:rPr lang="en-US" dirty="0" smtClean="0"/>
              <a:t>= your role, obligations</a:t>
            </a:r>
          </a:p>
          <a:p>
            <a:r>
              <a:rPr lang="en-US" b="1" u="sng" dirty="0" smtClean="0"/>
              <a:t>Communities</a:t>
            </a:r>
            <a:r>
              <a:rPr lang="en-US" dirty="0" smtClean="0"/>
              <a:t>= groups of people, family</a:t>
            </a:r>
          </a:p>
          <a:p>
            <a:r>
              <a:rPr lang="en-US" b="1" u="sng" dirty="0" smtClean="0"/>
              <a:t>Finite resources</a:t>
            </a:r>
            <a:r>
              <a:rPr lang="en-US" dirty="0" smtClean="0"/>
              <a:t>= limited amount available, valuable.</a:t>
            </a:r>
          </a:p>
          <a:p>
            <a:r>
              <a:rPr lang="en-US" b="1" u="sng" dirty="0" smtClean="0"/>
              <a:t>Conflict resolution</a:t>
            </a:r>
            <a:r>
              <a:rPr lang="en-US" dirty="0" smtClean="0"/>
              <a:t>= how we solve disagreements</a:t>
            </a:r>
          </a:p>
          <a:p>
            <a:r>
              <a:rPr lang="en-US" b="1" u="sng" dirty="0" smtClean="0"/>
              <a:t>Natural world</a:t>
            </a:r>
            <a:r>
              <a:rPr lang="en-US" dirty="0" smtClean="0"/>
              <a:t>: nature</a:t>
            </a:r>
          </a:p>
          <a:p>
            <a:r>
              <a:rPr lang="en-US" b="1" u="sng" dirty="0" smtClean="0"/>
              <a:t>Technological advances</a:t>
            </a:r>
            <a:r>
              <a:rPr lang="en-US" dirty="0" smtClean="0"/>
              <a:t>= improved systems/machines</a:t>
            </a:r>
          </a:p>
          <a:p>
            <a:r>
              <a:rPr lang="en-US" b="1" u="sng" dirty="0" smtClean="0"/>
              <a:t>Adapt:</a:t>
            </a:r>
            <a:r>
              <a:rPr lang="en-US" dirty="0" smtClean="0"/>
              <a:t> how we change to meet a challenge</a:t>
            </a:r>
          </a:p>
          <a:p>
            <a:r>
              <a:rPr lang="en-US" b="1" u="sng" dirty="0" smtClean="0"/>
              <a:t>Mediate:</a:t>
            </a:r>
            <a:r>
              <a:rPr lang="en-US" dirty="0" smtClean="0"/>
              <a:t> talk about</a:t>
            </a:r>
          </a:p>
          <a:p>
            <a:r>
              <a:rPr lang="en-US" b="1" u="sng" dirty="0" smtClean="0"/>
              <a:t>World inter-</a:t>
            </a:r>
            <a:r>
              <a:rPr lang="en-US" b="1" u="sng" dirty="0" err="1" smtClean="0"/>
              <a:t>conectiveness</a:t>
            </a:r>
            <a:r>
              <a:rPr lang="en-US" dirty="0" smtClean="0"/>
              <a:t>: global communities, how we relate to each other</a:t>
            </a:r>
          </a:p>
          <a:p>
            <a:r>
              <a:rPr lang="en-US" b="1" u="sng" dirty="0" smtClean="0"/>
              <a:t>Culture: </a:t>
            </a:r>
            <a:r>
              <a:rPr lang="en-US" dirty="0" smtClean="0"/>
              <a:t>background, religion, how you are bought up, languages.</a:t>
            </a:r>
            <a:endParaRPr lang="en-US" b="1" u="sng" dirty="0" smtClean="0"/>
          </a:p>
          <a:p>
            <a:r>
              <a:rPr lang="en-US" b="1" u="sng" dirty="0" smtClean="0"/>
              <a:t>Beliefs: </a:t>
            </a:r>
            <a:r>
              <a:rPr lang="en-US" dirty="0" smtClean="0"/>
              <a:t>your thought of religion and values</a:t>
            </a:r>
            <a:endParaRPr lang="en-US" b="1" u="sng" dirty="0" smtClean="0"/>
          </a:p>
          <a:p>
            <a:r>
              <a:rPr lang="en-US" b="1" u="sng" dirty="0" smtClean="0"/>
              <a:t>Values:</a:t>
            </a:r>
            <a:r>
              <a:rPr lang="en-US" dirty="0" smtClean="0"/>
              <a:t> your morals</a:t>
            </a:r>
            <a:endParaRPr lang="en-US" b="1" u="sng" dirty="0" smtClean="0"/>
          </a:p>
          <a:p>
            <a:r>
              <a:rPr lang="en-US" b="1" u="sng" dirty="0" smtClean="0"/>
              <a:t>Aesthetic: </a:t>
            </a:r>
            <a:r>
              <a:rPr lang="en-US" dirty="0" smtClean="0"/>
              <a:t>appeal, and beauty people see in nature, art, and life</a:t>
            </a:r>
          </a:p>
          <a:p>
            <a:endParaRPr lang="en-US" dirty="0"/>
          </a:p>
        </p:txBody>
      </p:sp>
    </p:spTree>
    <p:extLst>
      <p:ext uri="{BB962C8B-B14F-4D97-AF65-F5344CB8AC3E}">
        <p14:creationId xmlns="" xmlns:p14="http://schemas.microsoft.com/office/powerpoint/2010/main" val="10166286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0944" y="0"/>
            <a:ext cx="9036496" cy="6838706"/>
          </a:xfrm>
          <a:prstGeom prst="rect">
            <a:avLst/>
          </a:prstGeom>
        </p:spPr>
      </p:pic>
    </p:spTree>
    <p:extLst>
      <p:ext uri="{BB962C8B-B14F-4D97-AF65-F5344CB8AC3E}">
        <p14:creationId xmlns="" xmlns:p14="http://schemas.microsoft.com/office/powerpoint/2010/main" val="29727048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
          </p:nvPr>
        </p:nvSpPr>
        <p:spPr>
          <a:xfrm>
            <a:off x="323528" y="1600200"/>
            <a:ext cx="8820472" cy="4495800"/>
          </a:xfrm>
        </p:spPr>
        <p:txBody>
          <a:bodyPr>
            <a:normAutofit/>
          </a:bodyPr>
          <a:lstStyle/>
          <a:p>
            <a:r>
              <a:rPr lang="en-IN" sz="2500" b="1" dirty="0" smtClean="0">
                <a:hlinkClick r:id="rId3" action="ppaction://hlinksldjump"/>
              </a:rPr>
              <a:t>Explain and justify the need for a solution to a problem for a specified  client/target audience</a:t>
            </a:r>
            <a:endParaRPr lang="en-IN" sz="2500" b="1" dirty="0" smtClean="0"/>
          </a:p>
          <a:p>
            <a:r>
              <a:rPr lang="en-IN" sz="2500" b="1" dirty="0" smtClean="0">
                <a:hlinkClick r:id="rId4" action="ppaction://hlinksldjump"/>
              </a:rPr>
              <a:t>Identify and prioritize the primary and secondary research needed to develop a solution to the problem</a:t>
            </a:r>
            <a:endParaRPr lang="en-IN" sz="2500" b="1" dirty="0" smtClean="0"/>
          </a:p>
          <a:p>
            <a:r>
              <a:rPr lang="en-IN" sz="2500" b="1" dirty="0" smtClean="0">
                <a:hlinkClick r:id="rId5" action="ppaction://hlinksldjump"/>
              </a:rPr>
              <a:t>Develop </a:t>
            </a:r>
            <a:r>
              <a:rPr lang="en-IN" sz="2500" b="1" dirty="0" smtClean="0">
                <a:hlinkClick r:id="rId5" action="ppaction://hlinksldjump"/>
              </a:rPr>
              <a:t>a detailed design brief which summarizes the </a:t>
            </a:r>
            <a:r>
              <a:rPr lang="en-IN" sz="2500" b="1" dirty="0" smtClean="0">
                <a:hlinkClick r:id="rId5" action="ppaction://hlinksldjump"/>
              </a:rPr>
              <a:t>analysis </a:t>
            </a:r>
            <a:r>
              <a:rPr lang="en-IN" sz="2500" b="1" dirty="0" smtClean="0">
                <a:hlinkClick r:id="rId5" action="ppaction://hlinksldjump"/>
              </a:rPr>
              <a:t>of relevant </a:t>
            </a:r>
            <a:r>
              <a:rPr lang="en-IN" sz="2500" b="1" dirty="0" err="1" smtClean="0">
                <a:hlinkClick r:id="rId5" action="ppaction://hlinksldjump"/>
              </a:rPr>
              <a:t>reseach</a:t>
            </a:r>
            <a:endParaRPr lang="en-IN" sz="2500" b="1" dirty="0" smtClean="0"/>
          </a:p>
          <a:p>
            <a:endParaRPr lang="en-GB" sz="2500" b="1" dirty="0"/>
          </a:p>
        </p:txBody>
      </p:sp>
      <p:sp>
        <p:nvSpPr>
          <p:cNvPr id="6" name="Title 5"/>
          <p:cNvSpPr>
            <a:spLocks noGrp="1"/>
          </p:cNvSpPr>
          <p:nvPr>
            <p:ph type="title"/>
          </p:nvPr>
        </p:nvSpPr>
        <p:spPr/>
        <p:txBody>
          <a:bodyPr>
            <a:normAutofit fontScale="90000"/>
          </a:bodyPr>
          <a:lstStyle/>
          <a:p>
            <a:r>
              <a:rPr lang="en-IN" b="1" dirty="0" smtClean="0"/>
              <a:t/>
            </a:r>
            <a:br>
              <a:rPr lang="en-IN" b="1" dirty="0" smtClean="0"/>
            </a:br>
            <a:r>
              <a:rPr lang="en-IN" b="1" dirty="0" smtClean="0">
                <a:solidFill>
                  <a:srgbClr val="002060"/>
                </a:solidFill>
              </a:rPr>
              <a:t>A.Inquiring and analysing </a:t>
            </a:r>
            <a:r>
              <a:rPr lang="en-IN" b="1" dirty="0" smtClean="0"/>
              <a:t/>
            </a:r>
            <a:br>
              <a:rPr lang="en-IN" b="1" dirty="0" smtClean="0"/>
            </a:br>
            <a:endParaRPr lang="en-GB" dirty="0"/>
          </a:p>
        </p:txBody>
      </p:sp>
      <p:sp>
        <p:nvSpPr>
          <p:cNvPr id="2" name="TextBox 1"/>
          <p:cNvSpPr txBox="1"/>
          <p:nvPr/>
        </p:nvSpPr>
        <p:spPr>
          <a:xfrm>
            <a:off x="467544" y="5733256"/>
            <a:ext cx="8208912" cy="369332"/>
          </a:xfrm>
          <a:prstGeom prst="rect">
            <a:avLst/>
          </a:prstGeom>
          <a:noFill/>
        </p:spPr>
        <p:txBody>
          <a:bodyPr wrap="square" rtlCol="0">
            <a:spAutoFit/>
          </a:bodyPr>
          <a:lstStyle/>
          <a:p>
            <a:endParaRPr lang="en-US" dirty="0"/>
          </a:p>
        </p:txBody>
      </p:sp>
      <p:graphicFrame>
        <p:nvGraphicFramePr>
          <p:cNvPr id="3" name="Table 2"/>
          <p:cNvGraphicFramePr>
            <a:graphicFrameLocks noGrp="1"/>
          </p:cNvGraphicFramePr>
          <p:nvPr>
            <p:extLst>
              <p:ext uri="{D42A27DB-BD31-4B8C-83A1-F6EECF244321}">
                <p14:modId xmlns="" xmlns:p14="http://schemas.microsoft.com/office/powerpoint/2010/main" val="143916724"/>
              </p:ext>
            </p:extLst>
          </p:nvPr>
        </p:nvGraphicFramePr>
        <p:xfrm>
          <a:off x="269102" y="5085184"/>
          <a:ext cx="8496946" cy="1645920"/>
        </p:xfrm>
        <a:graphic>
          <a:graphicData uri="http://schemas.openxmlformats.org/drawingml/2006/table">
            <a:tbl>
              <a:tblPr firstRow="1" bandRow="1">
                <a:tableStyleId>{5C22544A-7EE6-4342-B048-85BDC9FD1C3A}</a:tableStyleId>
              </a:tblPr>
              <a:tblGrid>
                <a:gridCol w="1247911"/>
                <a:gridCol w="1440160"/>
                <a:gridCol w="3965199"/>
                <a:gridCol w="1843676"/>
              </a:tblGrid>
              <a:tr h="493406">
                <a:tc>
                  <a:txBody>
                    <a:bodyPr/>
                    <a:lstStyle/>
                    <a:p>
                      <a:r>
                        <a:rPr lang="en-US" dirty="0" smtClean="0"/>
                        <a:t>Name of website</a:t>
                      </a:r>
                      <a:endParaRPr lang="en-US" dirty="0"/>
                    </a:p>
                  </a:txBody>
                  <a:tcPr/>
                </a:tc>
                <a:tc>
                  <a:txBody>
                    <a:bodyPr/>
                    <a:lstStyle/>
                    <a:p>
                      <a:r>
                        <a:rPr lang="en-US" dirty="0" smtClean="0"/>
                        <a:t>Title</a:t>
                      </a:r>
                      <a:r>
                        <a:rPr lang="en-US" baseline="0" dirty="0" smtClean="0"/>
                        <a:t> of article/topic</a:t>
                      </a:r>
                      <a:endParaRPr lang="en-US" dirty="0"/>
                    </a:p>
                  </a:txBody>
                  <a:tcPr/>
                </a:tc>
                <a:tc>
                  <a:txBody>
                    <a:bodyPr/>
                    <a:lstStyle/>
                    <a:p>
                      <a:r>
                        <a:rPr lang="en-US" dirty="0" smtClean="0"/>
                        <a:t>Web address</a:t>
                      </a:r>
                      <a:endParaRPr lang="en-US" dirty="0"/>
                    </a:p>
                  </a:txBody>
                  <a:tcPr/>
                </a:tc>
                <a:tc>
                  <a:txBody>
                    <a:bodyPr/>
                    <a:lstStyle/>
                    <a:p>
                      <a:r>
                        <a:rPr lang="en-US" dirty="0" smtClean="0"/>
                        <a:t>Date</a:t>
                      </a:r>
                      <a:r>
                        <a:rPr lang="en-US" baseline="0" dirty="0" smtClean="0"/>
                        <a:t> accessed</a:t>
                      </a:r>
                      <a:endParaRPr lang="en-US" dirty="0"/>
                    </a:p>
                  </a:txBody>
                  <a:tcPr/>
                </a:tc>
              </a:tr>
              <a:tr h="775353">
                <a:tc>
                  <a:txBody>
                    <a:bodyPr/>
                    <a:lstStyle/>
                    <a:p>
                      <a:r>
                        <a:rPr lang="en-US" sz="2000" b="1" dirty="0" smtClean="0"/>
                        <a:t>Nutrition</a:t>
                      </a:r>
                      <a:endParaRPr lang="en-US" sz="2000" b="1" dirty="0"/>
                    </a:p>
                  </a:txBody>
                  <a:tcPr/>
                </a:tc>
                <a:tc>
                  <a:txBody>
                    <a:bodyPr/>
                    <a:lstStyle/>
                    <a:p>
                      <a:r>
                        <a:rPr lang="en-US" sz="2000" b="1" dirty="0" smtClean="0"/>
                        <a:t>Nutrition and health issues</a:t>
                      </a:r>
                      <a:endParaRPr lang="en-US" sz="2000" b="1" dirty="0"/>
                    </a:p>
                  </a:txBody>
                  <a:tcPr/>
                </a:tc>
                <a:tc>
                  <a:txBody>
                    <a:bodyPr/>
                    <a:lstStyle/>
                    <a:p>
                      <a:r>
                        <a:rPr lang="en-US" sz="2000" b="1" dirty="0" smtClean="0">
                          <a:solidFill>
                            <a:schemeClr val="tx1"/>
                          </a:solidFill>
                        </a:rPr>
                        <a:t>http://www.nutrition.gov/nutrition-and</a:t>
                      </a:r>
                      <a:r>
                        <a:rPr lang="en-US" sz="2000" b="1" baseline="0" dirty="0" smtClean="0">
                          <a:solidFill>
                            <a:schemeClr val="tx1"/>
                          </a:solidFill>
                        </a:rPr>
                        <a:t> </a:t>
                      </a:r>
                      <a:r>
                        <a:rPr lang="en-US" sz="2000" b="1" baseline="0" dirty="0" smtClean="0"/>
                        <a:t>health issues</a:t>
                      </a:r>
                      <a:endParaRPr lang="en-US" sz="2000" b="1" dirty="0"/>
                    </a:p>
                  </a:txBody>
                  <a:tcPr/>
                </a:tc>
                <a:tc>
                  <a:txBody>
                    <a:bodyPr/>
                    <a:lstStyle/>
                    <a:p>
                      <a:r>
                        <a:rPr lang="en-US" sz="2000" b="1" dirty="0" smtClean="0"/>
                        <a:t>27</a:t>
                      </a:r>
                      <a:r>
                        <a:rPr lang="en-US" sz="2000" b="1" baseline="30000" dirty="0" smtClean="0"/>
                        <a:t>th</a:t>
                      </a:r>
                      <a:r>
                        <a:rPr lang="en-US" sz="2000" b="1" dirty="0" smtClean="0"/>
                        <a:t> may 2014</a:t>
                      </a:r>
                      <a:endParaRPr lang="en-US" sz="2000" b="1" dirty="0"/>
                    </a:p>
                  </a:txBody>
                  <a:tcPr/>
                </a:tc>
              </a:tr>
            </a:tbl>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531352" cy="990600"/>
          </a:xfrm>
        </p:spPr>
        <p:txBody>
          <a:bodyPr>
            <a:noAutofit/>
          </a:bodyPr>
          <a:lstStyle/>
          <a:p>
            <a:r>
              <a:rPr lang="en-IN" sz="3200" b="1" dirty="0"/>
              <a:t>Explain and justify the need for a solution to a problem for a specified  client/target audience</a:t>
            </a:r>
          </a:p>
        </p:txBody>
      </p:sp>
      <p:sp>
        <p:nvSpPr>
          <p:cNvPr id="3" name="Content Placeholder 2"/>
          <p:cNvSpPr>
            <a:spLocks noGrp="1"/>
          </p:cNvSpPr>
          <p:nvPr>
            <p:ph sz="quarter" idx="1"/>
          </p:nvPr>
        </p:nvSpPr>
        <p:spPr>
          <a:xfrm>
            <a:off x="107504" y="1600200"/>
            <a:ext cx="8658544" cy="5141168"/>
          </a:xfrm>
        </p:spPr>
        <p:txBody>
          <a:bodyPr>
            <a:normAutofit fontScale="92500" lnSpcReduction="20000"/>
          </a:bodyPr>
          <a:lstStyle/>
          <a:p>
            <a:r>
              <a:rPr lang="en-US" sz="3200" b="1" dirty="0" smtClean="0"/>
              <a:t>You </a:t>
            </a:r>
            <a:r>
              <a:rPr lang="en-US" sz="3200" b="1" dirty="0"/>
              <a:t>may ask the following questions to identify a problem from the situation.</a:t>
            </a:r>
          </a:p>
          <a:p>
            <a:r>
              <a:rPr lang="en-US" sz="3200" b="1" dirty="0"/>
              <a:t>What is the nature of the problem?</a:t>
            </a:r>
          </a:p>
          <a:p>
            <a:r>
              <a:rPr lang="en-US" sz="3200" b="1" dirty="0"/>
              <a:t>Who is it a problem for?</a:t>
            </a:r>
          </a:p>
          <a:p>
            <a:r>
              <a:rPr lang="en-US" sz="3200" b="1" dirty="0"/>
              <a:t>Where is the problem occurring?</a:t>
            </a:r>
          </a:p>
          <a:p>
            <a:r>
              <a:rPr lang="en-US" sz="3200" b="1" dirty="0"/>
              <a:t>What is the cause of the problem?</a:t>
            </a:r>
          </a:p>
          <a:p>
            <a:r>
              <a:rPr lang="en-US" sz="3200" b="1" dirty="0"/>
              <a:t>What effect is the problem having</a:t>
            </a:r>
            <a:r>
              <a:rPr lang="en-US" sz="3200" b="1" dirty="0" smtClean="0"/>
              <a:t>?</a:t>
            </a:r>
          </a:p>
          <a:p>
            <a:r>
              <a:rPr lang="en-US" sz="3200" b="1" dirty="0" smtClean="0"/>
              <a:t>Examine the problem in terms of GC. By demonstrating your understanding of how the GC relates to the design problem.</a:t>
            </a:r>
            <a:r>
              <a:rPr lang="en-US" sz="4400" b="1" dirty="0" smtClean="0">
                <a:latin typeface="Arial" panose="020B0604020202020204" pitchFamily="34" charset="0"/>
                <a:ea typeface="Times New Roman" panose="02020603050405020304" pitchFamily="18" charset="0"/>
              </a:rPr>
              <a:t/>
            </a:r>
            <a:br>
              <a:rPr lang="en-US" sz="4400" b="1" dirty="0" smtClean="0">
                <a:latin typeface="Arial" panose="020B0604020202020204" pitchFamily="34" charset="0"/>
                <a:ea typeface="Times New Roman" panose="02020603050405020304" pitchFamily="18" charset="0"/>
              </a:rPr>
            </a:br>
            <a:endParaRPr lang="en-US" sz="3200" b="1" dirty="0"/>
          </a:p>
          <a:p>
            <a:endParaRPr lang="en-US" dirty="0"/>
          </a:p>
        </p:txBody>
      </p:sp>
      <p:sp>
        <p:nvSpPr>
          <p:cNvPr id="4" name="Up Arrow 3">
            <a:hlinkClick r:id="rId2" action="ppaction://hlinksldjump"/>
          </p:cNvPr>
          <p:cNvSpPr/>
          <p:nvPr/>
        </p:nvSpPr>
        <p:spPr>
          <a:xfrm>
            <a:off x="8028384" y="2780928"/>
            <a:ext cx="1008112" cy="108012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1"/>
          <p:cNvSpPr txBox="1"/>
          <p:nvPr/>
        </p:nvSpPr>
        <p:spPr>
          <a:xfrm>
            <a:off x="-1404664" y="6165304"/>
            <a:ext cx="12192000" cy="52322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2800" b="1" dirty="0" smtClean="0">
                <a:solidFill>
                  <a:srgbClr val="FF0000"/>
                </a:solidFill>
              </a:rPr>
              <a:t>GLOBAL CONTEXT: Scientific and technical innovation</a:t>
            </a:r>
          </a:p>
        </p:txBody>
      </p:sp>
    </p:spTree>
    <p:extLst>
      <p:ext uri="{BB962C8B-B14F-4D97-AF65-F5344CB8AC3E}">
        <p14:creationId xmlns="" xmlns:p14="http://schemas.microsoft.com/office/powerpoint/2010/main" val="39282657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7335" y="404664"/>
            <a:ext cx="8153400" cy="990600"/>
          </a:xfrm>
        </p:spPr>
        <p:txBody>
          <a:bodyPr>
            <a:normAutofit fontScale="90000"/>
          </a:bodyPr>
          <a:lstStyle/>
          <a:p>
            <a:r>
              <a:rPr lang="en-IN" sz="3100" b="1" dirty="0"/>
              <a:t>Identify and prioritize the primary and secondary research needed to develop a solution to the problem</a:t>
            </a:r>
            <a:r>
              <a:rPr lang="en-IN" b="1" dirty="0"/>
              <a:t/>
            </a:r>
            <a:br>
              <a:rPr lang="en-IN" b="1" dirty="0"/>
            </a:br>
            <a:endParaRPr lang="en-US" dirty="0"/>
          </a:p>
        </p:txBody>
      </p:sp>
      <p:graphicFrame>
        <p:nvGraphicFramePr>
          <p:cNvPr id="4" name="Content Placeholder 3"/>
          <p:cNvGraphicFramePr>
            <a:graphicFrameLocks noGrp="1"/>
          </p:cNvGraphicFramePr>
          <p:nvPr>
            <p:ph sz="quarter" idx="1"/>
            <p:extLst>
              <p:ext uri="{D42A27DB-BD31-4B8C-83A1-F6EECF244321}">
                <p14:modId xmlns="" xmlns:p14="http://schemas.microsoft.com/office/powerpoint/2010/main" val="2473830343"/>
              </p:ext>
            </p:extLst>
          </p:nvPr>
        </p:nvGraphicFramePr>
        <p:xfrm>
          <a:off x="179512" y="1052736"/>
          <a:ext cx="8784977" cy="5688632"/>
        </p:xfrm>
        <a:graphic>
          <a:graphicData uri="http://schemas.openxmlformats.org/drawingml/2006/table">
            <a:tbl>
              <a:tblPr/>
              <a:tblGrid>
                <a:gridCol w="4400049"/>
                <a:gridCol w="4384928"/>
              </a:tblGrid>
              <a:tr h="718774">
                <a:tc>
                  <a:txBody>
                    <a:bodyPr/>
                    <a:lstStyle/>
                    <a:p>
                      <a:pPr algn="l" fontAlgn="t"/>
                      <a:r>
                        <a:rPr lang="en-US" sz="1800" b="1" dirty="0">
                          <a:solidFill>
                            <a:schemeClr val="tx1"/>
                          </a:solidFill>
                          <a:effectLst/>
                        </a:rPr>
                        <a:t>Primary research</a:t>
                      </a:r>
                      <a:br>
                        <a:rPr lang="en-US" sz="1800" b="1" dirty="0">
                          <a:solidFill>
                            <a:schemeClr val="tx1"/>
                          </a:solidFill>
                          <a:effectLst/>
                        </a:rPr>
                      </a:br>
                      <a:r>
                        <a:rPr lang="en-US" sz="1800" b="1" dirty="0">
                          <a:solidFill>
                            <a:schemeClr val="tx1"/>
                          </a:solidFill>
                          <a:effectLst/>
                        </a:rPr>
                        <a:t>(Direct: First-hand research)</a:t>
                      </a:r>
                    </a:p>
                  </a:txBody>
                  <a:tcPr marL="36458" marR="36458" marT="36458" marB="36458">
                    <a:lnL w="9525" cap="flat" cmpd="sng" algn="ctr">
                      <a:solidFill>
                        <a:srgbClr val="888888"/>
                      </a:solidFill>
                      <a:prstDash val="solid"/>
                      <a:round/>
                      <a:headEnd type="none" w="med" len="med"/>
                      <a:tailEnd type="none" w="med" len="med"/>
                    </a:lnL>
                    <a:lnR w="9525" cap="flat" cmpd="sng" algn="ctr">
                      <a:solidFill>
                        <a:srgbClr val="888888"/>
                      </a:solidFill>
                      <a:prstDash val="solid"/>
                      <a:round/>
                      <a:headEnd type="none" w="med" len="med"/>
                      <a:tailEnd type="none" w="med" len="med"/>
                    </a:lnR>
                    <a:lnT w="9525" cap="flat" cmpd="sng" algn="ctr">
                      <a:solidFill>
                        <a:srgbClr val="888888"/>
                      </a:solidFill>
                      <a:prstDash val="solid"/>
                      <a:round/>
                      <a:headEnd type="none" w="med" len="med"/>
                      <a:tailEnd type="none" w="med" len="med"/>
                    </a:lnT>
                    <a:lnB w="9525" cap="flat" cmpd="sng" algn="ctr">
                      <a:solidFill>
                        <a:srgbClr val="888888"/>
                      </a:solidFill>
                      <a:prstDash val="solid"/>
                      <a:round/>
                      <a:headEnd type="none" w="med" len="med"/>
                      <a:tailEnd type="none" w="med" len="med"/>
                    </a:lnB>
                    <a:solidFill>
                      <a:schemeClr val="accent1">
                        <a:lumMod val="40000"/>
                        <a:lumOff val="60000"/>
                      </a:schemeClr>
                    </a:solidFill>
                  </a:tcPr>
                </a:tc>
                <a:tc>
                  <a:txBody>
                    <a:bodyPr/>
                    <a:lstStyle/>
                    <a:p>
                      <a:pPr algn="l" fontAlgn="t"/>
                      <a:r>
                        <a:rPr lang="en-US" sz="2000" b="1">
                          <a:solidFill>
                            <a:srgbClr val="000000"/>
                          </a:solidFill>
                          <a:effectLst/>
                        </a:rPr>
                        <a:t>Secondary research</a:t>
                      </a:r>
                      <a:br>
                        <a:rPr lang="en-US" sz="2000" b="1">
                          <a:solidFill>
                            <a:srgbClr val="000000"/>
                          </a:solidFill>
                          <a:effectLst/>
                        </a:rPr>
                      </a:br>
                      <a:r>
                        <a:rPr lang="en-US" sz="2000" b="1">
                          <a:solidFill>
                            <a:srgbClr val="000000"/>
                          </a:solidFill>
                          <a:effectLst/>
                        </a:rPr>
                        <a:t>(Indirect: Desk research)</a:t>
                      </a:r>
                    </a:p>
                  </a:txBody>
                  <a:tcPr marL="36458" marR="36458" marT="36458" marB="36458">
                    <a:lnL w="9525" cap="flat" cmpd="sng" algn="ctr">
                      <a:solidFill>
                        <a:srgbClr val="888888"/>
                      </a:solidFill>
                      <a:prstDash val="solid"/>
                      <a:round/>
                      <a:headEnd type="none" w="med" len="med"/>
                      <a:tailEnd type="none" w="med" len="med"/>
                    </a:lnL>
                    <a:lnR w="9525" cap="flat" cmpd="sng" algn="ctr">
                      <a:solidFill>
                        <a:srgbClr val="888888"/>
                      </a:solidFill>
                      <a:prstDash val="solid"/>
                      <a:round/>
                      <a:headEnd type="none" w="med" len="med"/>
                      <a:tailEnd type="none" w="med" len="med"/>
                    </a:lnR>
                    <a:lnT w="9525" cap="flat" cmpd="sng" algn="ctr">
                      <a:solidFill>
                        <a:srgbClr val="888888"/>
                      </a:solidFill>
                      <a:prstDash val="solid"/>
                      <a:round/>
                      <a:headEnd type="none" w="med" len="med"/>
                      <a:tailEnd type="none" w="med" len="med"/>
                    </a:lnT>
                    <a:lnB w="9525" cap="flat" cmpd="sng" algn="ctr">
                      <a:solidFill>
                        <a:srgbClr val="888888"/>
                      </a:solidFill>
                      <a:prstDash val="solid"/>
                      <a:round/>
                      <a:headEnd type="none" w="med" len="med"/>
                      <a:tailEnd type="none" w="med" len="med"/>
                    </a:lnB>
                    <a:solidFill>
                      <a:schemeClr val="accent1">
                        <a:lumMod val="40000"/>
                        <a:lumOff val="60000"/>
                      </a:schemeClr>
                    </a:solidFill>
                  </a:tcPr>
                </a:tc>
              </a:tr>
              <a:tr h="4969858">
                <a:tc>
                  <a:txBody>
                    <a:bodyPr/>
                    <a:lstStyle/>
                    <a:p>
                      <a:pPr fontAlgn="t"/>
                      <a:r>
                        <a:rPr lang="en-US" sz="1700" dirty="0">
                          <a:solidFill>
                            <a:schemeClr val="tx1"/>
                          </a:solidFill>
                          <a:effectLst/>
                        </a:rPr>
                        <a:t>All primary research is carried out by the student, who collects his or her own data.</a:t>
                      </a:r>
                    </a:p>
                    <a:p>
                      <a:pPr fontAlgn="t"/>
                      <a:r>
                        <a:rPr lang="en-US" sz="1700" dirty="0">
                          <a:solidFill>
                            <a:schemeClr val="tx1"/>
                          </a:solidFill>
                          <a:effectLst/>
                        </a:rPr>
                        <a:t>Examples include:</a:t>
                      </a:r>
                    </a:p>
                    <a:p>
                      <a:pPr fontAlgn="t">
                        <a:buFont typeface="Arial" panose="020B0604020202020204" pitchFamily="34" charset="0"/>
                        <a:buChar char="•"/>
                      </a:pPr>
                      <a:r>
                        <a:rPr lang="en-US" sz="1700" dirty="0">
                          <a:solidFill>
                            <a:schemeClr val="tx1"/>
                          </a:solidFill>
                          <a:effectLst/>
                        </a:rPr>
                        <a:t>conducting interviews, </a:t>
                      </a:r>
                      <a:r>
                        <a:rPr lang="en-US" sz="1700" dirty="0" smtClean="0">
                          <a:solidFill>
                            <a:schemeClr val="tx1"/>
                          </a:solidFill>
                          <a:effectLst/>
                        </a:rPr>
                        <a:t>check with the store keeper at school to get a better idea</a:t>
                      </a:r>
                      <a:r>
                        <a:rPr lang="en-US" sz="1700" baseline="0" dirty="0" smtClean="0">
                          <a:solidFill>
                            <a:schemeClr val="tx1"/>
                          </a:solidFill>
                          <a:effectLst/>
                        </a:rPr>
                        <a:t> as to how data is handled.</a:t>
                      </a:r>
                    </a:p>
                    <a:p>
                      <a:pPr fontAlgn="t">
                        <a:buFont typeface="Arial" panose="020B0604020202020204" pitchFamily="34" charset="0"/>
                        <a:buChar char="•"/>
                      </a:pPr>
                      <a:r>
                        <a:rPr lang="en-GB" sz="1700" baseline="0" dirty="0" smtClean="0">
                          <a:solidFill>
                            <a:schemeClr val="tx1"/>
                          </a:solidFill>
                          <a:effectLst/>
                        </a:rPr>
                        <a:t> Discussing with the faculty members what material is ordered during the beginning of the year and through the year.</a:t>
                      </a:r>
                    </a:p>
                    <a:p>
                      <a:pPr fontAlgn="t">
                        <a:buFont typeface="Arial" panose="020B0604020202020204" pitchFamily="34" charset="0"/>
                        <a:buChar char="•"/>
                      </a:pPr>
                      <a:r>
                        <a:rPr lang="en-GB" sz="1700" baseline="0" dirty="0" smtClean="0">
                          <a:solidFill>
                            <a:schemeClr val="tx1"/>
                          </a:solidFill>
                          <a:effectLst/>
                        </a:rPr>
                        <a:t> Scanned document that can help in identifying what material is ordered for by faculty members.</a:t>
                      </a:r>
                    </a:p>
                    <a:p>
                      <a:pPr fontAlgn="t">
                        <a:buFont typeface="Arial" panose="020B0604020202020204" pitchFamily="34" charset="0"/>
                        <a:buChar char="•"/>
                      </a:pPr>
                      <a:r>
                        <a:rPr lang="en-GB" sz="1700" baseline="0" dirty="0" smtClean="0">
                          <a:solidFill>
                            <a:schemeClr val="tx1"/>
                          </a:solidFill>
                          <a:effectLst/>
                        </a:rPr>
                        <a:t> </a:t>
                      </a:r>
                      <a:endParaRPr lang="en-US" sz="1700" dirty="0">
                        <a:solidFill>
                          <a:schemeClr val="tx1"/>
                        </a:solidFill>
                        <a:effectLst/>
                      </a:endParaRPr>
                    </a:p>
                  </a:txBody>
                  <a:tcPr marL="36458" marR="36458" marT="36458" marB="36458">
                    <a:lnL w="9525" cap="flat" cmpd="sng" algn="ctr">
                      <a:solidFill>
                        <a:srgbClr val="888888"/>
                      </a:solidFill>
                      <a:prstDash val="solid"/>
                      <a:round/>
                      <a:headEnd type="none" w="med" len="med"/>
                      <a:tailEnd type="none" w="med" len="med"/>
                    </a:lnL>
                    <a:lnR w="9525" cap="flat" cmpd="sng" algn="ctr">
                      <a:solidFill>
                        <a:srgbClr val="888888"/>
                      </a:solidFill>
                      <a:prstDash val="solid"/>
                      <a:round/>
                      <a:headEnd type="none" w="med" len="med"/>
                      <a:tailEnd type="none" w="med" len="med"/>
                    </a:lnR>
                    <a:lnT w="9525" cap="flat" cmpd="sng" algn="ctr">
                      <a:solidFill>
                        <a:srgbClr val="888888"/>
                      </a:solidFill>
                      <a:prstDash val="solid"/>
                      <a:round/>
                      <a:headEnd type="none" w="med" len="med"/>
                      <a:tailEnd type="none" w="med" len="med"/>
                    </a:lnT>
                    <a:lnB w="9525" cap="flat" cmpd="sng" algn="ctr">
                      <a:solidFill>
                        <a:srgbClr val="888888"/>
                      </a:solidFill>
                      <a:prstDash val="solid"/>
                      <a:round/>
                      <a:headEnd type="none" w="med" len="med"/>
                      <a:tailEnd type="none" w="med" len="med"/>
                    </a:lnB>
                    <a:solidFill>
                      <a:schemeClr val="accent1">
                        <a:lumMod val="40000"/>
                        <a:lumOff val="60000"/>
                      </a:schemeClr>
                    </a:solidFill>
                  </a:tcPr>
                </a:tc>
                <a:tc>
                  <a:txBody>
                    <a:bodyPr/>
                    <a:lstStyle/>
                    <a:p>
                      <a:pPr fontAlgn="t"/>
                      <a:r>
                        <a:rPr lang="en-US" sz="2000" dirty="0">
                          <a:effectLst/>
                        </a:rPr>
                        <a:t>Secondary research involves using data collected by other people.</a:t>
                      </a:r>
                    </a:p>
                    <a:p>
                      <a:pPr fontAlgn="t"/>
                      <a:r>
                        <a:rPr lang="en-US" sz="2000" dirty="0">
                          <a:effectLst/>
                        </a:rPr>
                        <a:t>Examples include:</a:t>
                      </a:r>
                    </a:p>
                    <a:p>
                      <a:pPr fontAlgn="t">
                        <a:buFont typeface="Arial" panose="020B0604020202020204" pitchFamily="34" charset="0"/>
                        <a:buChar char="•"/>
                      </a:pPr>
                      <a:r>
                        <a:rPr lang="en-GB" sz="2000" dirty="0" smtClean="0">
                          <a:effectLst/>
                        </a:rPr>
                        <a:t> Analyzing the data collected and working out measures how this could be handled by the client.</a:t>
                      </a:r>
                      <a:endParaRPr lang="en-US" sz="2000" dirty="0" smtClean="0">
                        <a:effectLst/>
                      </a:endParaRPr>
                    </a:p>
                    <a:p>
                      <a:pPr fontAlgn="t">
                        <a:buFont typeface="Arial" panose="020B0604020202020204" pitchFamily="34" charset="0"/>
                        <a:buChar char="•"/>
                      </a:pPr>
                      <a:r>
                        <a:rPr lang="en-US" sz="2000" dirty="0" smtClean="0">
                          <a:effectLst/>
                        </a:rPr>
                        <a:t>downloading </a:t>
                      </a:r>
                      <a:r>
                        <a:rPr lang="en-US" sz="2000" dirty="0">
                          <a:effectLst/>
                        </a:rPr>
                        <a:t>data from a marketing website</a:t>
                      </a:r>
                    </a:p>
                    <a:p>
                      <a:pPr fontAlgn="t">
                        <a:buFont typeface="Arial" panose="020B0604020202020204" pitchFamily="34" charset="0"/>
                        <a:buChar char="•"/>
                      </a:pPr>
                      <a:r>
                        <a:rPr lang="en-US" sz="2000" dirty="0" smtClean="0">
                          <a:effectLst/>
                        </a:rPr>
                        <a:t> A</a:t>
                      </a:r>
                      <a:r>
                        <a:rPr lang="en-US" sz="2000" baseline="0" dirty="0" smtClean="0">
                          <a:effectLst/>
                        </a:rPr>
                        <a:t> broader research on how the material ordered by the faculty is being used in their relevant departments.</a:t>
                      </a:r>
                    </a:p>
                  </a:txBody>
                  <a:tcPr marL="36458" marR="36458" marT="36458" marB="36458">
                    <a:lnL w="9525" cap="flat" cmpd="sng" algn="ctr">
                      <a:solidFill>
                        <a:srgbClr val="888888"/>
                      </a:solidFill>
                      <a:prstDash val="solid"/>
                      <a:round/>
                      <a:headEnd type="none" w="med" len="med"/>
                      <a:tailEnd type="none" w="med" len="med"/>
                    </a:lnL>
                    <a:lnR w="9525" cap="flat" cmpd="sng" algn="ctr">
                      <a:solidFill>
                        <a:srgbClr val="888888"/>
                      </a:solidFill>
                      <a:prstDash val="solid"/>
                      <a:round/>
                      <a:headEnd type="none" w="med" len="med"/>
                      <a:tailEnd type="none" w="med" len="med"/>
                    </a:lnR>
                    <a:lnT w="9525" cap="flat" cmpd="sng" algn="ctr">
                      <a:solidFill>
                        <a:srgbClr val="888888"/>
                      </a:solidFill>
                      <a:prstDash val="solid"/>
                      <a:round/>
                      <a:headEnd type="none" w="med" len="med"/>
                      <a:tailEnd type="none" w="med" len="med"/>
                    </a:lnT>
                    <a:lnB w="9525" cap="flat" cmpd="sng" algn="ctr">
                      <a:solidFill>
                        <a:srgbClr val="888888"/>
                      </a:solidFill>
                      <a:prstDash val="solid"/>
                      <a:round/>
                      <a:headEnd type="none" w="med" len="med"/>
                      <a:tailEnd type="none" w="med" len="med"/>
                    </a:lnB>
                    <a:solidFill>
                      <a:schemeClr val="accent1">
                        <a:lumMod val="40000"/>
                        <a:lumOff val="60000"/>
                      </a:schemeClr>
                    </a:solidFill>
                  </a:tcPr>
                </a:tc>
              </a:tr>
            </a:tbl>
          </a:graphicData>
        </a:graphic>
      </p:graphicFrame>
      <p:sp>
        <p:nvSpPr>
          <p:cNvPr id="3" name="Up Arrow 2">
            <a:hlinkClick r:id="rId3" action="ppaction://hlinksldjump"/>
          </p:cNvPr>
          <p:cNvSpPr/>
          <p:nvPr/>
        </p:nvSpPr>
        <p:spPr>
          <a:xfrm>
            <a:off x="7524328" y="5877272"/>
            <a:ext cx="1266407" cy="72008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9004411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3600" b="1" dirty="0" smtClean="0"/>
              <a:t/>
            </a:r>
            <a:br>
              <a:rPr lang="en-IN" sz="3600" b="1" dirty="0" smtClean="0"/>
            </a:br>
            <a:r>
              <a:rPr lang="en-IN" sz="3600" b="1" dirty="0" smtClean="0"/>
              <a:t>Develop </a:t>
            </a:r>
            <a:r>
              <a:rPr lang="en-IN" sz="3600" b="1" dirty="0"/>
              <a:t>a detailed design brief which summarizes the analysis of relevant research</a:t>
            </a:r>
            <a:r>
              <a:rPr lang="en-GB" b="1" dirty="0"/>
              <a:t/>
            </a:r>
            <a:br>
              <a:rPr lang="en-GB" b="1" dirty="0"/>
            </a:br>
            <a:endParaRPr lang="en-US" dirty="0"/>
          </a:p>
        </p:txBody>
      </p:sp>
      <p:sp>
        <p:nvSpPr>
          <p:cNvPr id="3" name="Content Placeholder 2"/>
          <p:cNvSpPr>
            <a:spLocks noGrp="1"/>
          </p:cNvSpPr>
          <p:nvPr>
            <p:ph sz="quarter" idx="1"/>
          </p:nvPr>
        </p:nvSpPr>
        <p:spPr>
          <a:xfrm>
            <a:off x="76620" y="1457400"/>
            <a:ext cx="8959876" cy="5400600"/>
          </a:xfrm>
        </p:spPr>
        <p:txBody>
          <a:bodyPr>
            <a:normAutofit fontScale="62500" lnSpcReduction="20000"/>
          </a:bodyPr>
          <a:lstStyle/>
          <a:p>
            <a:r>
              <a:rPr lang="en-US" sz="3600" b="1" dirty="0">
                <a:solidFill>
                  <a:srgbClr val="FF0000"/>
                </a:solidFill>
              </a:rPr>
              <a:t>The brief shouldn’t solve the problem at this stage, but instead outline what the student intends to design to solve the problem, provide answers to each of the research questions, and clarify the essential and desirable features of a solution. It should also state any determined values that the design must meet, such as the following.</a:t>
            </a:r>
          </a:p>
          <a:p>
            <a:r>
              <a:rPr lang="en-US" sz="3600" b="1" dirty="0"/>
              <a:t>When designing a bird house, the student may have researched the size of desired birds and therefore determined the size of the entry hole to the bird house.</a:t>
            </a:r>
          </a:p>
          <a:p>
            <a:r>
              <a:rPr lang="en-US" sz="3600" b="1" dirty="0"/>
              <a:t>When designing a new noodle product, the student may have determined the “base” recipe for making the noodles as part of his or her research.</a:t>
            </a:r>
          </a:p>
          <a:p>
            <a:r>
              <a:rPr lang="en-US" sz="3600" b="1" dirty="0"/>
              <a:t>When designing a web page, the student may have identified certain fonts or images that need to be included.</a:t>
            </a:r>
          </a:p>
          <a:p>
            <a:r>
              <a:rPr lang="en-US" sz="3600" b="1" dirty="0"/>
              <a:t>When designing a video game, the student may have identified particular sprites that he or she will use to represent the main characters in the game</a:t>
            </a:r>
            <a:r>
              <a:rPr lang="en-US" dirty="0"/>
              <a:t>.</a:t>
            </a:r>
          </a:p>
          <a:p>
            <a:endParaRPr lang="en-US" dirty="0"/>
          </a:p>
        </p:txBody>
      </p:sp>
      <p:sp>
        <p:nvSpPr>
          <p:cNvPr id="4" name="Up Arrow 3">
            <a:hlinkClick r:id="rId2" action="ppaction://hlinksldjump"/>
          </p:cNvPr>
          <p:cNvSpPr/>
          <p:nvPr/>
        </p:nvSpPr>
        <p:spPr>
          <a:xfrm>
            <a:off x="8094699" y="6021288"/>
            <a:ext cx="971600" cy="69269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40281656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fontScale="90000"/>
          </a:bodyPr>
          <a:lstStyle/>
          <a:p>
            <a:r>
              <a:rPr lang="en-IN" b="1" dirty="0" smtClean="0"/>
              <a:t/>
            </a:r>
            <a:br>
              <a:rPr lang="en-IN" b="1" dirty="0" smtClean="0"/>
            </a:br>
            <a:r>
              <a:rPr lang="en-IN" b="1" dirty="0" smtClean="0"/>
              <a:t>B. Developing ideas</a:t>
            </a:r>
            <a:br>
              <a:rPr lang="en-IN" b="1" dirty="0" smtClean="0"/>
            </a:br>
            <a:endParaRPr lang="en-US" dirty="0"/>
          </a:p>
        </p:txBody>
      </p:sp>
      <p:sp>
        <p:nvSpPr>
          <p:cNvPr id="3" name="Rectangle 2"/>
          <p:cNvSpPr>
            <a:spLocks noGrp="1"/>
          </p:cNvSpPr>
          <p:nvPr>
            <p:ph sz="quarter" idx="1"/>
          </p:nvPr>
        </p:nvSpPr>
        <p:spPr>
          <a:xfrm>
            <a:off x="609600" y="1752600"/>
            <a:ext cx="8354888" cy="4916760"/>
          </a:xfrm>
        </p:spPr>
        <p:txBody>
          <a:bodyPr>
            <a:normAutofit/>
          </a:bodyPr>
          <a:lstStyle/>
          <a:p>
            <a:pPr lvl="1">
              <a:buFont typeface="Wingdings" pitchFamily="2" charset="2"/>
              <a:buChar char="Ø"/>
            </a:pPr>
            <a:r>
              <a:rPr lang="en-US" sz="2800" b="1" dirty="0" smtClean="0">
                <a:latin typeface="Calibri" pitchFamily="34" charset="0"/>
              </a:rPr>
              <a:t>Develop a design specification which clearly states the success criteria for the design of a solution</a:t>
            </a:r>
          </a:p>
          <a:p>
            <a:pPr lvl="1">
              <a:buFont typeface="Wingdings" pitchFamily="2" charset="2"/>
              <a:buChar char="Ø"/>
            </a:pPr>
            <a:r>
              <a:rPr lang="en-US" sz="2800" b="1" dirty="0" smtClean="0">
                <a:latin typeface="Calibri" pitchFamily="34" charset="0"/>
              </a:rPr>
              <a:t>Develop a range of feasible design ideas which can be correctly interpreted by others</a:t>
            </a:r>
          </a:p>
          <a:p>
            <a:pPr lvl="1">
              <a:buFont typeface="Wingdings" pitchFamily="2" charset="2"/>
              <a:buChar char="Ø"/>
            </a:pPr>
            <a:r>
              <a:rPr lang="en-US" sz="2800" b="1" dirty="0" smtClean="0">
                <a:latin typeface="Calibri" pitchFamily="34" charset="0"/>
              </a:rPr>
              <a:t>Present the final chosen design and justify its selection</a:t>
            </a:r>
          </a:p>
          <a:p>
            <a:pPr lvl="1">
              <a:buFont typeface="Wingdings" pitchFamily="2" charset="2"/>
              <a:buChar char="Ø"/>
            </a:pPr>
            <a:r>
              <a:rPr lang="en-US" sz="2800" b="1" dirty="0" smtClean="0">
                <a:latin typeface="Calibri" pitchFamily="34" charset="0"/>
              </a:rPr>
              <a:t>Develop accurate and detailed  planning drawing /diagrams and outline the requirements for the creation of the chosen solution</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amond(in)">
                                      <p:cBhvr>
                                        <p:cTn id="10" dur="2000"/>
                                        <p:tgtEl>
                                          <p:spTgt spid="3">
                                            <p:txEl>
                                              <p:pRg st="1" end="1"/>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amond(in)">
                                      <p:cBhvr>
                                        <p:cTn id="13" dur="2000"/>
                                        <p:tgtEl>
                                          <p:spTgt spid="3">
                                            <p:txEl>
                                              <p:pRg st="2" end="2"/>
                                            </p:txEl>
                                          </p:spTgt>
                                        </p:tgtEl>
                                      </p:cBhvr>
                                    </p:animEffect>
                                  </p:childTnLst>
                                </p:cTn>
                              </p:par>
                              <p:par>
                                <p:cTn id="14" presetID="8"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amond(in)">
                                      <p:cBhvr>
                                        <p:cTn id="16"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fontScale="90000"/>
          </a:bodyPr>
          <a:lstStyle/>
          <a:p>
            <a:pPr>
              <a:lnSpc>
                <a:spcPct val="200000"/>
              </a:lnSpc>
            </a:pPr>
            <a:r>
              <a:rPr lang="en-IN" b="1" dirty="0" smtClean="0"/>
              <a:t>C.Creating  the solution</a:t>
            </a:r>
          </a:p>
        </p:txBody>
      </p:sp>
      <p:sp>
        <p:nvSpPr>
          <p:cNvPr id="3" name="Rectangle 2"/>
          <p:cNvSpPr>
            <a:spLocks noGrp="1"/>
          </p:cNvSpPr>
          <p:nvPr>
            <p:ph sz="quarter" idx="1"/>
          </p:nvPr>
        </p:nvSpPr>
        <p:spPr>
          <a:xfrm>
            <a:off x="107504" y="1600200"/>
            <a:ext cx="9036496" cy="5257800"/>
          </a:xfrm>
        </p:spPr>
        <p:txBody>
          <a:bodyPr>
            <a:noAutofit/>
          </a:bodyPr>
          <a:lstStyle/>
          <a:p>
            <a:pPr lvl="1">
              <a:buFont typeface="Wingdings" pitchFamily="2" charset="2"/>
              <a:buChar char="Ø"/>
            </a:pPr>
            <a:r>
              <a:rPr lang="en-US" sz="2400" b="1" dirty="0" smtClean="0">
                <a:latin typeface="Calibri" pitchFamily="34" charset="0"/>
                <a:cs typeface="Arial" pitchFamily="34" charset="0"/>
              </a:rPr>
              <a:t>Construct a logical plan, which describe the efficient use of time and  resources, sufficient for peers to be able to follow to create the solution</a:t>
            </a:r>
          </a:p>
          <a:p>
            <a:pPr lvl="1">
              <a:buFont typeface="Wingdings" pitchFamily="2" charset="2"/>
              <a:buChar char="Ø"/>
            </a:pPr>
            <a:r>
              <a:rPr lang="en-US" sz="2400" b="1" dirty="0" smtClean="0">
                <a:latin typeface="Calibri" pitchFamily="34" charset="0"/>
                <a:cs typeface="Arial" pitchFamily="34" charset="0"/>
              </a:rPr>
              <a:t>Demonstrate excellent technical skills  when making the solution</a:t>
            </a:r>
          </a:p>
          <a:p>
            <a:pPr lvl="1">
              <a:buFont typeface="Wingdings" pitchFamily="2" charset="2"/>
              <a:buChar char="Ø"/>
            </a:pPr>
            <a:r>
              <a:rPr lang="en-US" sz="2400" b="1" dirty="0" smtClean="0">
                <a:latin typeface="Calibri" pitchFamily="34" charset="0"/>
                <a:cs typeface="Arial" pitchFamily="34" charset="0"/>
              </a:rPr>
              <a:t>Follow the plan to create  the solution, which functions as intended</a:t>
            </a:r>
          </a:p>
          <a:p>
            <a:pPr lvl="1">
              <a:buFont typeface="Wingdings" pitchFamily="2" charset="2"/>
              <a:buChar char="Ø"/>
            </a:pPr>
            <a:r>
              <a:rPr lang="en-US" sz="2400" b="1" dirty="0" smtClean="0">
                <a:latin typeface="Calibri" pitchFamily="34" charset="0"/>
                <a:cs typeface="Arial" pitchFamily="34" charset="0"/>
              </a:rPr>
              <a:t>Fully justify changes made to the chosen design and plan when making  the solution</a:t>
            </a:r>
          </a:p>
          <a:p>
            <a:pPr lvl="1">
              <a:lnSpc>
                <a:spcPct val="170000"/>
              </a:lnSpc>
              <a:buFont typeface="Wingdings" pitchFamily="2" charset="2"/>
              <a:buChar char="Ø"/>
            </a:pPr>
            <a:r>
              <a:rPr lang="en-US" sz="2400" b="1" dirty="0" smtClean="0">
                <a:latin typeface="Calibri" pitchFamily="34" charset="0"/>
                <a:cs typeface="Arial" pitchFamily="34" charset="0"/>
              </a:rPr>
              <a:t>Present the solution as a whole , either</a:t>
            </a:r>
          </a:p>
          <a:p>
            <a:pPr lvl="2">
              <a:buFont typeface="Wingdings" pitchFamily="2" charset="2"/>
              <a:buChar char="Ø"/>
            </a:pPr>
            <a:r>
              <a:rPr lang="en-US" sz="2400" b="1" dirty="0" smtClean="0">
                <a:latin typeface="Calibri" pitchFamily="34" charset="0"/>
                <a:cs typeface="Arial" pitchFamily="34" charset="0"/>
              </a:rPr>
              <a:t>In electronic form, or</a:t>
            </a:r>
          </a:p>
          <a:p>
            <a:pPr lvl="2">
              <a:buFont typeface="Wingdings" pitchFamily="2" charset="2"/>
              <a:buChar char="Ø"/>
            </a:pPr>
            <a:r>
              <a:rPr lang="en-US" sz="2400" b="1" dirty="0" smtClean="0">
                <a:latin typeface="Calibri" pitchFamily="34" charset="0"/>
                <a:cs typeface="Arial" pitchFamily="34" charset="0"/>
              </a:rPr>
              <a:t>Through photographs of the solution from different  angles, showing details </a:t>
            </a:r>
          </a:p>
          <a:p>
            <a:pPr lvl="1">
              <a:buFont typeface="Wingdings" pitchFamily="2" charset="2"/>
              <a:buChar char="Ø"/>
            </a:pPr>
            <a:endParaRPr lang="en-US" sz="2400" dirty="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 to="" calcmode="lin" valueType="num">
                                      <p:cBhvr>
                                        <p:cTn id="10" dur="1" fill="hold"/>
                                        <p:tgtEl>
                                          <p:spTgt spid="3">
                                            <p:txEl>
                                              <p:pRg st="1" end="1"/>
                                            </p:txEl>
                                          </p:spTgt>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to="" calcmode="lin" valueType="num">
                                      <p:cBhvr>
                                        <p:cTn id="13" dur="1" fill="hold"/>
                                        <p:tgtEl>
                                          <p:spTgt spid="3">
                                            <p:txEl>
                                              <p:pRg st="2" end="2"/>
                                            </p:txEl>
                                          </p:spTgt>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 to="" calcmode="lin" valueType="num">
                                      <p:cBhvr>
                                        <p:cTn id="16" dur="1" fill="hold"/>
                                        <p:tgtEl>
                                          <p:spTgt spid="3">
                                            <p:txEl>
                                              <p:pRg st="3" end="3"/>
                                            </p:txEl>
                                          </p:spTgt>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to="" calcmode="lin" valueType="num">
                                      <p:cBhvr>
                                        <p:cTn id="19" dur="1" fill="hold"/>
                                        <p:tgtEl>
                                          <p:spTgt spid="3">
                                            <p:txEl>
                                              <p:pRg st="4" end="4"/>
                                            </p:txEl>
                                          </p:spTgt>
                                        </p:tgtEl>
                                        <p:attrNameLst>
                                          <p:attrName/>
                                        </p:attrNameLst>
                                      </p:cBhvr>
                                    </p:anim>
                                  </p:childTnLst>
                                </p:cTn>
                              </p:par>
                              <p:par>
                                <p:cTn id="20" presetID="24"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to="" calcmode="lin" valueType="num">
                                      <p:cBhvr>
                                        <p:cTn id="22" dur="1" fill="hold"/>
                                        <p:tgtEl>
                                          <p:spTgt spid="3">
                                            <p:txEl>
                                              <p:pRg st="5" end="5"/>
                                            </p:txEl>
                                          </p:spTgt>
                                        </p:tgtEl>
                                        <p:attrNameLst>
                                          <p:attrName/>
                                        </p:attrNameLst>
                                      </p:cBhvr>
                                    </p:anim>
                                  </p:childTnLst>
                                </p:cTn>
                              </p:par>
                              <p:par>
                                <p:cTn id="23" presetID="24"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to="" calcmode="lin" valueType="num">
                                      <p:cBhvr>
                                        <p:cTn id="25" dur="1" fill="hold"/>
                                        <p:tgtEl>
                                          <p:spTgt spid="3">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normAutofit fontScale="90000"/>
          </a:bodyPr>
          <a:lstStyle/>
          <a:p>
            <a:pPr>
              <a:lnSpc>
                <a:spcPct val="200000"/>
              </a:lnSpc>
            </a:pPr>
            <a:r>
              <a:rPr lang="en-IN" b="1" dirty="0" smtClean="0"/>
              <a:t>D. Evaluating </a:t>
            </a:r>
            <a:endParaRPr lang="en-GB" b="1" dirty="0"/>
          </a:p>
        </p:txBody>
      </p:sp>
      <p:sp>
        <p:nvSpPr>
          <p:cNvPr id="3" name="Rectangle 2"/>
          <p:cNvSpPr>
            <a:spLocks noGrp="1"/>
          </p:cNvSpPr>
          <p:nvPr>
            <p:ph sz="quarter" idx="1"/>
          </p:nvPr>
        </p:nvSpPr>
        <p:spPr/>
        <p:txBody>
          <a:bodyPr>
            <a:normAutofit/>
          </a:bodyPr>
          <a:lstStyle/>
          <a:p>
            <a:pPr>
              <a:lnSpc>
                <a:spcPct val="110000"/>
              </a:lnSpc>
              <a:buFont typeface="Wingdings" pitchFamily="2" charset="2"/>
              <a:buChar char="Ø"/>
            </a:pPr>
            <a:r>
              <a:rPr lang="en-US" b="1" dirty="0" smtClean="0">
                <a:latin typeface="Calibri" pitchFamily="34" charset="0"/>
              </a:rPr>
              <a:t>Design detailed and relevant testing methods, which generate data, to measure the success of the solution </a:t>
            </a:r>
          </a:p>
          <a:p>
            <a:pPr>
              <a:buFont typeface="Wingdings" pitchFamily="2" charset="2"/>
              <a:buChar char="Ø"/>
            </a:pPr>
            <a:r>
              <a:rPr lang="en-US" b="1" dirty="0" smtClean="0">
                <a:latin typeface="Calibri" pitchFamily="34" charset="0"/>
              </a:rPr>
              <a:t>Critically evaluate the success of the solution against the design specification </a:t>
            </a:r>
          </a:p>
          <a:p>
            <a:pPr>
              <a:lnSpc>
                <a:spcPct val="150000"/>
              </a:lnSpc>
              <a:buFont typeface="Wingdings" pitchFamily="2" charset="2"/>
              <a:buChar char="Ø"/>
            </a:pPr>
            <a:r>
              <a:rPr lang="en-US" b="1" dirty="0" smtClean="0">
                <a:latin typeface="Calibri" pitchFamily="34" charset="0"/>
              </a:rPr>
              <a:t>Explain how the solution could be improved</a:t>
            </a:r>
          </a:p>
          <a:p>
            <a:pPr>
              <a:lnSpc>
                <a:spcPct val="110000"/>
              </a:lnSpc>
              <a:buFont typeface="Wingdings" pitchFamily="2" charset="2"/>
              <a:buChar char="Ø"/>
            </a:pPr>
            <a:r>
              <a:rPr lang="en-US" b="1" dirty="0" smtClean="0">
                <a:latin typeface="Calibri" pitchFamily="34" charset="0"/>
              </a:rPr>
              <a:t>Explain the impact of the solution on the client/target audience</a:t>
            </a:r>
          </a:p>
          <a:p>
            <a:pPr lvl="1">
              <a:buFont typeface="Wingdings" pitchFamily="2" charset="2"/>
              <a:buChar char="Ø"/>
            </a:pPr>
            <a:endParaRPr lang="en-U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cademicPresentation1">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7B6A5FA-AEDC-493D-A38F-607DB1F387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AcademicPresentation1</Template>
  <TotalTime>0</TotalTime>
  <Words>1384</Words>
  <Application>Microsoft Office PowerPoint</Application>
  <PresentationFormat>On-screen Show (4:3)</PresentationFormat>
  <Paragraphs>158</Paragraphs>
  <Slides>18</Slides>
  <Notes>6</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AcademicPresentation1</vt:lpstr>
      <vt:lpstr>   MYP  DESIGN </vt:lpstr>
      <vt:lpstr>Slide 2</vt:lpstr>
      <vt:lpstr> A.Inquiring and analysing  </vt:lpstr>
      <vt:lpstr>Explain and justify the need for a solution to a problem for a specified  client/target audience</vt:lpstr>
      <vt:lpstr>Identify and prioritize the primary and secondary research needed to develop a solution to the problem </vt:lpstr>
      <vt:lpstr> Develop a detailed design brief which summarizes the analysis of relevant research </vt:lpstr>
      <vt:lpstr> B. Developing ideas </vt:lpstr>
      <vt:lpstr>C.Creating  the solution</vt:lpstr>
      <vt:lpstr>D. Evaluating </vt:lpstr>
      <vt:lpstr>Command terms: </vt:lpstr>
      <vt:lpstr>Slide 11</vt:lpstr>
      <vt:lpstr>Globalization and Sustainability</vt:lpstr>
      <vt:lpstr>Identities and Relationships</vt:lpstr>
      <vt:lpstr>Orientation in space and time</vt:lpstr>
      <vt:lpstr>Personal and Cultural Expression</vt:lpstr>
      <vt:lpstr>Scientific and Technical Innovation</vt:lpstr>
      <vt:lpstr>Fairness and development</vt:lpstr>
      <vt:lpstr>Terminology:</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2014-09-06T15:25:52Z</dcterms:created>
  <dcterms:modified xsi:type="dcterms:W3CDTF">2014-09-24T08:15:12Z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TC101671251033</vt:lpwstr>
  </property>
</Properties>
</file>